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2"/>
  </p:notesMasterIdLst>
  <p:handoutMasterIdLst>
    <p:handoutMasterId r:id="rId33"/>
  </p:handoutMasterIdLst>
  <p:sldIdLst>
    <p:sldId id="256" r:id="rId2"/>
    <p:sldId id="374" r:id="rId3"/>
    <p:sldId id="381" r:id="rId4"/>
    <p:sldId id="375" r:id="rId5"/>
    <p:sldId id="265" r:id="rId6"/>
    <p:sldId id="266" r:id="rId7"/>
    <p:sldId id="258" r:id="rId8"/>
    <p:sldId id="292" r:id="rId9"/>
    <p:sldId id="283" r:id="rId10"/>
    <p:sldId id="289" r:id="rId11"/>
    <p:sldId id="285" r:id="rId12"/>
    <p:sldId id="286" r:id="rId13"/>
    <p:sldId id="273" r:id="rId14"/>
    <p:sldId id="260" r:id="rId15"/>
    <p:sldId id="291" r:id="rId16"/>
    <p:sldId id="294" r:id="rId17"/>
    <p:sldId id="263" r:id="rId18"/>
    <p:sldId id="282" r:id="rId19"/>
    <p:sldId id="267" r:id="rId20"/>
    <p:sldId id="269" r:id="rId21"/>
    <p:sldId id="270" r:id="rId22"/>
    <p:sldId id="272" r:id="rId23"/>
    <p:sldId id="274" r:id="rId24"/>
    <p:sldId id="268" r:id="rId25"/>
    <p:sldId id="275" r:id="rId26"/>
    <p:sldId id="276" r:id="rId27"/>
    <p:sldId id="277" r:id="rId28"/>
    <p:sldId id="278" r:id="rId29"/>
    <p:sldId id="387" r:id="rId30"/>
    <p:sldId id="363" r:id="rId31"/>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6"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indsaye" initials="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B27"/>
    <a:srgbClr val="5C3719"/>
    <a:srgbClr val="7E112B"/>
    <a:srgbClr val="F58220"/>
    <a:srgbClr val="8F8944"/>
    <a:srgbClr val="4C80B0"/>
    <a:srgbClr val="78B16D"/>
    <a:srgbClr val="B20F23"/>
    <a:srgbClr val="009900"/>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48637FC-68CE-4EC1-9202-09ED15649CAB}" v="2" dt="2019-06-28T08:37:27.7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465" autoAdjust="0"/>
    <p:restoredTop sz="96344" autoAdjust="0"/>
  </p:normalViewPr>
  <p:slideViewPr>
    <p:cSldViewPr snapToGrid="0" snapToObjects="1">
      <p:cViewPr>
        <p:scale>
          <a:sx n="78" d="100"/>
          <a:sy n="78" d="100"/>
        </p:scale>
        <p:origin x="-1230" y="204"/>
      </p:cViewPr>
      <p:guideLst>
        <p:guide orient="horz" pos="2160"/>
        <p:guide pos="2880"/>
      </p:guideLst>
    </p:cSldViewPr>
  </p:slideViewPr>
  <p:notesTextViewPr>
    <p:cViewPr>
      <p:scale>
        <a:sx n="100" d="100"/>
        <a:sy n="100" d="100"/>
      </p:scale>
      <p:origin x="0" y="24"/>
    </p:cViewPr>
  </p:notesTextViewPr>
  <p:sorterViewPr>
    <p:cViewPr>
      <p:scale>
        <a:sx n="80" d="100"/>
        <a:sy n="80" d="100"/>
      </p:scale>
      <p:origin x="0" y="0"/>
    </p:cViewPr>
  </p:sorterViewPr>
  <p:notesViewPr>
    <p:cSldViewPr snapToGrid="0" snapToObjects="1" showGuides="1">
      <p:cViewPr varScale="1">
        <p:scale>
          <a:sx n="110" d="100"/>
          <a:sy n="110" d="100"/>
        </p:scale>
        <p:origin x="2496" y="192"/>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0CBC6BE3-D50D-403D-8967-FD6C4940A126}" type="datetimeFigureOut">
              <a:rPr lang="en-ZA" smtClean="0"/>
              <a:pPr/>
              <a:t>2026-07-31</a:t>
            </a:fld>
            <a:endParaRPr lang="en-ZA" dirty="0"/>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D341AFD1-AD3B-498F-B42A-140D6ABE565B}" type="slidenum">
              <a:rPr lang="en-ZA" smtClean="0"/>
              <a:pPr/>
              <a:t>‹#›</a:t>
            </a:fld>
            <a:endParaRPr lang="en-ZA" dirty="0"/>
          </a:p>
        </p:txBody>
      </p:sp>
    </p:spTree>
    <p:extLst>
      <p:ext uri="{BB962C8B-B14F-4D97-AF65-F5344CB8AC3E}">
        <p14:creationId xmlns:p14="http://schemas.microsoft.com/office/powerpoint/2010/main" val="30470458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3466CBFB-CBC5-6D45-B81E-D5087457DA0C}" type="datetimeFigureOut">
              <a:rPr lang="en-US" smtClean="0"/>
              <a:pPr/>
              <a:t>7/31/2026</a:t>
            </a:fld>
            <a:endParaRPr lang="en-US" dirty="0"/>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52396F31-D46C-174D-9DA5-0F156D17816F}" type="slidenum">
              <a:rPr lang="en-US" smtClean="0"/>
              <a:pPr/>
              <a:t>‹#›</a:t>
            </a:fld>
            <a:endParaRPr lang="en-US" dirty="0"/>
          </a:p>
        </p:txBody>
      </p:sp>
    </p:spTree>
    <p:extLst>
      <p:ext uri="{BB962C8B-B14F-4D97-AF65-F5344CB8AC3E}">
        <p14:creationId xmlns:p14="http://schemas.microsoft.com/office/powerpoint/2010/main" val="260925401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1</a:t>
            </a:fld>
            <a:endParaRPr lang="en-US" dirty="0"/>
          </a:p>
        </p:txBody>
      </p:sp>
    </p:spTree>
    <p:extLst>
      <p:ext uri="{BB962C8B-B14F-4D97-AF65-F5344CB8AC3E}">
        <p14:creationId xmlns:p14="http://schemas.microsoft.com/office/powerpoint/2010/main" val="937812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Under an agreement with France, South Africa has never had any reference to Champagne and the term Méthode Champenoise, which describes the sparkling wines produced in the Champagne area, has no longer been used since 1992. Instead, we have our own unique term to outline the production method: Cap Classique. We follow the exact same process – on</a:t>
            </a:r>
            <a:r>
              <a:rPr lang="en-ZA" sz="1200" kern="1200" dirty="0">
                <a:solidFill>
                  <a:schemeClr val="tx1"/>
                </a:solidFill>
                <a:effectLst/>
                <a:latin typeface="+mn-lt"/>
                <a:ea typeface="+mn-ea"/>
                <a:cs typeface="+mn-cs"/>
              </a:rPr>
              <a:t>ce the base wine has been bottled, the bottles ferment and mature horizontally in cool, dark cellars for a minimum of 12 months. There are some producers who ensure much longer yeast contact time, depending on the style and vintage.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52396F31-D46C-174D-9DA5-0F156D17816F}" type="slidenum">
              <a:rPr lang="en-US" smtClean="0"/>
              <a:pPr/>
              <a:t>2</a:t>
            </a:fld>
            <a:endParaRPr lang="en-US" dirty="0"/>
          </a:p>
        </p:txBody>
      </p:sp>
    </p:spTree>
    <p:extLst>
      <p:ext uri="{BB962C8B-B14F-4D97-AF65-F5344CB8AC3E}">
        <p14:creationId xmlns:p14="http://schemas.microsoft.com/office/powerpoint/2010/main" val="3423825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9332889-229F-BEE2-0BD5-DCE8C85D75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7E2EE37-823B-2487-22DD-A2F6E12C9A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2187E6D-3AFF-745C-7B44-6A38850A93C3}"/>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Approximately 11 million bottles of Cap Classique are produced annually across 32 geographical areas with Stellenbosch, Paarl and Robertson being the three most prominent areas.   </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xmlns="" id="{776C5B0F-804F-C7FB-78B2-FC6D967B1D86}"/>
              </a:ext>
            </a:extLst>
          </p:cNvPr>
          <p:cNvSpPr>
            <a:spLocks noGrp="1"/>
          </p:cNvSpPr>
          <p:nvPr>
            <p:ph type="sldNum" sz="quarter" idx="5"/>
          </p:nvPr>
        </p:nvSpPr>
        <p:spPr/>
        <p:txBody>
          <a:bodyPr/>
          <a:lstStyle/>
          <a:p>
            <a:fld id="{52396F31-D46C-174D-9DA5-0F156D17816F}" type="slidenum">
              <a:rPr lang="en-US" smtClean="0"/>
              <a:pPr/>
              <a:t>3</a:t>
            </a:fld>
            <a:endParaRPr lang="en-US" dirty="0"/>
          </a:p>
        </p:txBody>
      </p:sp>
    </p:spTree>
    <p:extLst>
      <p:ext uri="{BB962C8B-B14F-4D97-AF65-F5344CB8AC3E}">
        <p14:creationId xmlns:p14="http://schemas.microsoft.com/office/powerpoint/2010/main" val="3160299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B9260FFB-ED2C-543A-730E-E5E5AA4C01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xmlns="" id="{A28C7E89-1381-746E-AD4E-6DDB85C88B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xmlns="" id="{9D41F191-1D36-6188-5B76-61E75C0D47CC}"/>
              </a:ext>
            </a:extLst>
          </p:cNvPr>
          <p:cNvSpPr>
            <a:spLocks noGrp="1"/>
          </p:cNvSpPr>
          <p:nvPr>
            <p:ph type="body" idx="1"/>
          </p:nvPr>
        </p:nvSpPr>
        <p:spPr/>
        <p:txBody>
          <a:bodyPr/>
          <a:lstStyle/>
          <a:p>
            <a:r>
              <a:rPr lang="en-ZA" sz="1200" kern="1200" dirty="0">
                <a:solidFill>
                  <a:schemeClr val="tx1"/>
                </a:solidFill>
                <a:effectLst/>
                <a:latin typeface="+mn-lt"/>
                <a:ea typeface="+mn-ea"/>
                <a:cs typeface="+mn-cs"/>
              </a:rPr>
              <a:t>In 1971, the first bottle-fermented sparkling wine in South Africa was produced by Frans Malan of Simonsig and called Kaapse Vonkel (Cape Sparkle). The maiden vintage was made mainly from Chenin Blanc. </a:t>
            </a:r>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xmlns="" id="{67E41C70-BE07-BF14-D091-DB2E6F6CBF3E}"/>
              </a:ext>
            </a:extLst>
          </p:cNvPr>
          <p:cNvSpPr>
            <a:spLocks noGrp="1"/>
          </p:cNvSpPr>
          <p:nvPr>
            <p:ph type="sldNum" sz="quarter" idx="5"/>
          </p:nvPr>
        </p:nvSpPr>
        <p:spPr/>
        <p:txBody>
          <a:bodyPr/>
          <a:lstStyle/>
          <a:p>
            <a:fld id="{52396F31-D46C-174D-9DA5-0F156D17816F}" type="slidenum">
              <a:rPr lang="en-US" smtClean="0"/>
              <a:pPr/>
              <a:t>4</a:t>
            </a:fld>
            <a:endParaRPr lang="en-US" dirty="0"/>
          </a:p>
        </p:txBody>
      </p:sp>
    </p:spTree>
    <p:extLst>
      <p:ext uri="{BB962C8B-B14F-4D97-AF65-F5344CB8AC3E}">
        <p14:creationId xmlns:p14="http://schemas.microsoft.com/office/powerpoint/2010/main" val="17211952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 first commercial amount of Pinot Meunier in the Cape was planted by his son Johan Malan at Simonsig.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5</a:t>
            </a:fld>
            <a:endParaRPr lang="en-US" dirty="0"/>
          </a:p>
        </p:txBody>
      </p:sp>
    </p:spTree>
    <p:extLst>
      <p:ext uri="{BB962C8B-B14F-4D97-AF65-F5344CB8AC3E}">
        <p14:creationId xmlns:p14="http://schemas.microsoft.com/office/powerpoint/2010/main" val="17019777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Kaapse Vonkel later became the first Cap Classique in the winelands to contain all three of the classic varieties that are used in Champagne. Today</a:t>
            </a:r>
            <a:r>
              <a:rPr lang="en-ZA" sz="1200" kern="1200" dirty="0">
                <a:solidFill>
                  <a:srgbClr val="FF0000"/>
                </a:solidFill>
                <a:effectLst/>
                <a:latin typeface="+mn-lt"/>
                <a:ea typeface="+mn-ea"/>
                <a:cs typeface="+mn-cs"/>
              </a:rPr>
              <a:t>,</a:t>
            </a:r>
            <a:r>
              <a:rPr lang="en-ZA" sz="1200" kern="1200" dirty="0">
                <a:solidFill>
                  <a:schemeClr val="tx1"/>
                </a:solidFill>
                <a:effectLst/>
                <a:latin typeface="+mn-lt"/>
                <a:ea typeface="+mn-ea"/>
                <a:cs typeface="+mn-cs"/>
              </a:rPr>
              <a:t> there are more of these examples in the market.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6</a:t>
            </a:fld>
            <a:endParaRPr lang="en-US" dirty="0"/>
          </a:p>
        </p:txBody>
      </p:sp>
    </p:spTree>
    <p:extLst>
      <p:ext uri="{BB962C8B-B14F-4D97-AF65-F5344CB8AC3E}">
        <p14:creationId xmlns:p14="http://schemas.microsoft.com/office/powerpoint/2010/main" val="8329398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Originally, 14 like-minded producers got together to establish the Cap Classique </a:t>
            </a:r>
            <a:r>
              <a:rPr lang="en-ZA" sz="1200" kern="1200" dirty="0" smtClean="0">
                <a:solidFill>
                  <a:schemeClr val="tx1"/>
                </a:solidFill>
                <a:effectLst/>
                <a:latin typeface="+mn-lt"/>
                <a:ea typeface="+mn-ea"/>
                <a:cs typeface="+mn-cs"/>
              </a:rPr>
              <a:t>Producers’ </a:t>
            </a:r>
            <a:r>
              <a:rPr lang="en-ZA" sz="1200" kern="1200" dirty="0">
                <a:solidFill>
                  <a:schemeClr val="tx1"/>
                </a:solidFill>
                <a:effectLst/>
                <a:latin typeface="+mn-lt"/>
                <a:ea typeface="+mn-ea"/>
                <a:cs typeface="+mn-cs"/>
              </a:rPr>
              <a:t>Association (</a:t>
            </a:r>
            <a:r>
              <a:rPr lang="en-US" sz="1200" kern="1200" dirty="0">
                <a:solidFill>
                  <a:schemeClr val="tx1"/>
                </a:solidFill>
                <a:effectLst/>
                <a:latin typeface="+mn-lt"/>
                <a:ea typeface="+mn-ea"/>
                <a:cs typeface="+mn-cs"/>
              </a:rPr>
              <a:t>CCPA) in 1992. The association currently has over </a:t>
            </a:r>
            <a:r>
              <a:rPr lang="en-US" sz="1200" kern="1200" dirty="0" smtClean="0">
                <a:solidFill>
                  <a:schemeClr val="tx1"/>
                </a:solidFill>
                <a:effectLst/>
                <a:latin typeface="+mn-lt"/>
                <a:ea typeface="+mn-ea"/>
                <a:cs typeface="+mn-cs"/>
              </a:rPr>
              <a:t>80 </a:t>
            </a:r>
            <a:r>
              <a:rPr lang="en-US" sz="1200" kern="1200" dirty="0">
                <a:solidFill>
                  <a:schemeClr val="tx1"/>
                </a:solidFill>
                <a:effectLst/>
                <a:latin typeface="+mn-lt"/>
                <a:ea typeface="+mn-ea"/>
                <a:cs typeface="+mn-cs"/>
              </a:rPr>
              <a:t>active members. </a:t>
            </a:r>
            <a:r>
              <a:rPr lang="en-ZA" sz="1200" kern="1200" dirty="0">
                <a:solidFill>
                  <a:schemeClr val="tx1"/>
                </a:solidFill>
                <a:effectLst/>
                <a:latin typeface="+mn-lt"/>
                <a:ea typeface="+mn-ea"/>
                <a:cs typeface="+mn-cs"/>
              </a:rPr>
              <a:t>Not all Cap Classique is made by its members and the CCPA strives to get support and buy-in from all. </a:t>
            </a:r>
            <a:r>
              <a:rPr lang="en-US" sz="1200" kern="1200" dirty="0">
                <a:solidFill>
                  <a:schemeClr val="tx1"/>
                </a:solidFill>
                <a:effectLst/>
                <a:latin typeface="+mn-lt"/>
                <a:ea typeface="+mn-ea"/>
                <a:cs typeface="+mn-cs"/>
              </a:rPr>
              <a:t>Their vision is to promote South Africa’s premium Cap Classique wines, as well as the common interests of the producers. </a:t>
            </a:r>
            <a:r>
              <a:rPr lang="en-ZA" sz="1200" kern="1200" dirty="0">
                <a:solidFill>
                  <a:schemeClr val="tx1"/>
                </a:solidFill>
                <a:effectLst/>
                <a:latin typeface="+mn-lt"/>
                <a:ea typeface="+mn-ea"/>
                <a:cs typeface="+mn-cs"/>
              </a:rPr>
              <a:t>Today, the CCPA members are responsible for </a:t>
            </a:r>
            <a:r>
              <a:rPr lang="en-ZA" sz="1200" kern="1200" dirty="0" smtClean="0">
                <a:solidFill>
                  <a:schemeClr val="tx1"/>
                </a:solidFill>
                <a:effectLst/>
                <a:latin typeface="+mn-lt"/>
                <a:ea typeface="+mn-ea"/>
                <a:cs typeface="+mn-cs"/>
              </a:rPr>
              <a:t>85% </a:t>
            </a:r>
            <a:r>
              <a:rPr lang="en-ZA" sz="1200" kern="1200" dirty="0">
                <a:solidFill>
                  <a:schemeClr val="tx1"/>
                </a:solidFill>
                <a:effectLst/>
                <a:latin typeface="+mn-lt"/>
                <a:ea typeface="+mn-ea"/>
                <a:cs typeface="+mn-cs"/>
              </a:rPr>
              <a:t>of all Cap Classique produced in South Africa. </a:t>
            </a:r>
            <a:r>
              <a:rPr lang="en-US" sz="1200" kern="1200" dirty="0">
                <a:solidFill>
                  <a:schemeClr val="tx1"/>
                </a:solidFill>
                <a:effectLst/>
                <a:latin typeface="+mn-lt"/>
                <a:ea typeface="+mn-ea"/>
                <a:cs typeface="+mn-cs"/>
              </a:rPr>
              <a:t>Visit www.capclassique.co.za for more information.</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7</a:t>
            </a:fld>
            <a:endParaRPr lang="en-US" dirty="0"/>
          </a:p>
        </p:txBody>
      </p:sp>
    </p:spTree>
    <p:extLst>
      <p:ext uri="{BB962C8B-B14F-4D97-AF65-F5344CB8AC3E}">
        <p14:creationId xmlns:p14="http://schemas.microsoft.com/office/powerpoint/2010/main" val="37391206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solidFill>
                <a:schemeClr val="accent2"/>
              </a:solidFill>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8</a:t>
            </a:fld>
            <a:endParaRPr lang="en-US" dirty="0"/>
          </a:p>
        </p:txBody>
      </p:sp>
    </p:spTree>
    <p:extLst>
      <p:ext uri="{BB962C8B-B14F-4D97-AF65-F5344CB8AC3E}">
        <p14:creationId xmlns:p14="http://schemas.microsoft.com/office/powerpoint/2010/main" val="12834368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D70CCA47-868A-DA4F-993F-48BCE054D29A}" type="slidenum">
              <a:rPr lang="en-US" smtClean="0"/>
              <a:pPr/>
              <a:t>9</a:t>
            </a:fld>
            <a:endParaRPr lang="en-US" dirty="0"/>
          </a:p>
        </p:txBody>
      </p:sp>
    </p:spTree>
    <p:extLst>
      <p:ext uri="{BB962C8B-B14F-4D97-AF65-F5344CB8AC3E}">
        <p14:creationId xmlns:p14="http://schemas.microsoft.com/office/powerpoint/2010/main" val="25062356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Diversity and geographical</a:t>
            </a:r>
            <a:r>
              <a:rPr lang="en-US" baseline="0" dirty="0"/>
              <a:t> differences add to the assortment of Cap Classiques.</a:t>
            </a:r>
            <a:endParaRPr lang="en-ZA" dirty="0"/>
          </a:p>
        </p:txBody>
      </p:sp>
      <p:sp>
        <p:nvSpPr>
          <p:cNvPr id="4" name="Slide Number Placeholder 3"/>
          <p:cNvSpPr>
            <a:spLocks noGrp="1"/>
          </p:cNvSpPr>
          <p:nvPr>
            <p:ph type="sldNum" sz="quarter" idx="10"/>
          </p:nvPr>
        </p:nvSpPr>
        <p:spPr/>
        <p:txBody>
          <a:bodyPr/>
          <a:lstStyle/>
          <a:p>
            <a:fld id="{D70CCA47-868A-DA4F-993F-48BCE054D29A}" type="slidenum">
              <a:rPr lang="en-US" smtClean="0"/>
              <a:pPr/>
              <a:t>10</a:t>
            </a:fld>
            <a:endParaRPr lang="en-US" dirty="0"/>
          </a:p>
        </p:txBody>
      </p:sp>
    </p:spTree>
    <p:extLst>
      <p:ext uri="{BB962C8B-B14F-4D97-AF65-F5344CB8AC3E}">
        <p14:creationId xmlns:p14="http://schemas.microsoft.com/office/powerpoint/2010/main" val="23578229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12</a:t>
            </a:fld>
            <a:endParaRPr lang="en-US" dirty="0"/>
          </a:p>
        </p:txBody>
      </p:sp>
    </p:spTree>
    <p:extLst>
      <p:ext uri="{BB962C8B-B14F-4D97-AF65-F5344CB8AC3E}">
        <p14:creationId xmlns:p14="http://schemas.microsoft.com/office/powerpoint/2010/main" val="36735048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2396F31-D46C-174D-9DA5-0F156D17816F}" type="slidenum">
              <a:rPr lang="en-US" smtClean="0"/>
              <a:pPr/>
              <a:t>13</a:t>
            </a:fld>
            <a:endParaRPr lang="en-US" dirty="0"/>
          </a:p>
        </p:txBody>
      </p:sp>
    </p:spTree>
    <p:extLst>
      <p:ext uri="{BB962C8B-B14F-4D97-AF65-F5344CB8AC3E}">
        <p14:creationId xmlns:p14="http://schemas.microsoft.com/office/powerpoint/2010/main" val="2274482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There are quality standards that all producers adhere to voluntarily, apart from the minimum time on the lees (12 months) and the bars of pressure, which are mandatory in order to use the term Cap Classique on the label.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14</a:t>
            </a:fld>
            <a:endParaRPr lang="en-US" dirty="0"/>
          </a:p>
        </p:txBody>
      </p:sp>
    </p:spTree>
    <p:extLst>
      <p:ext uri="{BB962C8B-B14F-4D97-AF65-F5344CB8AC3E}">
        <p14:creationId xmlns:p14="http://schemas.microsoft.com/office/powerpoint/2010/main" val="14478738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Predominantly Chardonnay and Pinot Noir, both natives of Burgundy in France, are used for Cap Classique.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15</a:t>
            </a:fld>
            <a:endParaRPr lang="en-US" dirty="0"/>
          </a:p>
        </p:txBody>
      </p:sp>
    </p:spTree>
    <p:extLst>
      <p:ext uri="{BB962C8B-B14F-4D97-AF65-F5344CB8AC3E}">
        <p14:creationId xmlns:p14="http://schemas.microsoft.com/office/powerpoint/2010/main" val="16037666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Pinot Meunier, also traditionally used in Champagne, is used in Cap Classique too. A member of the Pinot family, it is more productive than its sibling Pinot Noir, and the resultant base wines are fruity and aromatic.</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16</a:t>
            </a:fld>
            <a:endParaRPr lang="en-US" dirty="0"/>
          </a:p>
        </p:txBody>
      </p:sp>
    </p:spTree>
    <p:extLst>
      <p:ext uri="{BB962C8B-B14F-4D97-AF65-F5344CB8AC3E}">
        <p14:creationId xmlns:p14="http://schemas.microsoft.com/office/powerpoint/2010/main" val="16037666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Various other grape varieties are also used in the production of Cap Classique, from Chenin Blanc to Sauvignon Blanc</a:t>
            </a:r>
            <a:r>
              <a:rPr lang="en-ZA" sz="1200" kern="1200" dirty="0">
                <a:solidFill>
                  <a:srgbClr val="FF0000"/>
                </a:solidFill>
                <a:effectLst/>
                <a:latin typeface="+mn-lt"/>
                <a:ea typeface="+mn-ea"/>
                <a:cs typeface="+mn-cs"/>
              </a:rPr>
              <a:t>,</a:t>
            </a:r>
            <a:r>
              <a:rPr lang="en-ZA" sz="1200" kern="1200" dirty="0">
                <a:solidFill>
                  <a:schemeClr val="tx1"/>
                </a:solidFill>
                <a:effectLst/>
                <a:latin typeface="+mn-lt"/>
                <a:ea typeface="+mn-ea"/>
                <a:cs typeface="+mn-cs"/>
              </a:rPr>
              <a:t> and even Pinotage and Shiraz!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17</a:t>
            </a:fld>
            <a:endParaRPr lang="en-US" dirty="0"/>
          </a:p>
        </p:txBody>
      </p:sp>
    </p:spTree>
    <p:extLst>
      <p:ext uri="{BB962C8B-B14F-4D97-AF65-F5344CB8AC3E}">
        <p14:creationId xmlns:p14="http://schemas.microsoft.com/office/powerpoint/2010/main" val="21029426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Today, South African Cap Classiques have achieved international accolades and recognition. They have also been selected to toast some defining moment in history. For example, Graham Beck Brut was selected for the inauguration of the country’s first democratically elected president, Nelson Mandela, in 1994 and when Barack Obama was declared nominee of the Democratic Party for the 2008 US presidential election.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18</a:t>
            </a:fld>
            <a:endParaRPr lang="en-US" dirty="0"/>
          </a:p>
        </p:txBody>
      </p:sp>
    </p:spTree>
    <p:extLst>
      <p:ext uri="{BB962C8B-B14F-4D97-AF65-F5344CB8AC3E}">
        <p14:creationId xmlns:p14="http://schemas.microsoft.com/office/powerpoint/2010/main" val="41053324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Cap Classique </a:t>
            </a:r>
            <a:r>
              <a:rPr lang="en-US" sz="1200" kern="1200" dirty="0">
                <a:solidFill>
                  <a:schemeClr val="tx1"/>
                </a:solidFill>
                <a:effectLst/>
                <a:latin typeface="+mn-lt"/>
                <a:ea typeface="+mn-ea"/>
                <a:cs typeface="+mn-cs"/>
              </a:rPr>
              <a:t>Rosés </a:t>
            </a:r>
            <a:r>
              <a:rPr lang="en-ZA" sz="1200" kern="1200" dirty="0">
                <a:solidFill>
                  <a:schemeClr val="tx1"/>
                </a:solidFill>
                <a:effectLst/>
                <a:latin typeface="+mn-lt"/>
                <a:ea typeface="+mn-ea"/>
                <a:cs typeface="+mn-cs"/>
              </a:rPr>
              <a:t>can be made from a classic combination of Pinot Noir and Chardonnay, sometimes co-pressed or co-fermented, or a number of red-grape varieties, from the traditional Pinot Noir and Pinot Meunier to proudly South African Pinotage. Skin contact and the addition of red wine is permissible.</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19</a:t>
            </a:fld>
            <a:endParaRPr lang="en-US" dirty="0"/>
          </a:p>
        </p:txBody>
      </p:sp>
    </p:spTree>
    <p:extLst>
      <p:ext uri="{BB962C8B-B14F-4D97-AF65-F5344CB8AC3E}">
        <p14:creationId xmlns:p14="http://schemas.microsoft.com/office/powerpoint/2010/main" val="23740097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Whole bunch pressing is at the heart of the winemaking process, with only the first pressing (cuvée quality juice) usually used to make the various base wines destined to be called Cap Classique.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20</a:t>
            </a:fld>
            <a:endParaRPr lang="en-US" dirty="0"/>
          </a:p>
        </p:txBody>
      </p:sp>
    </p:spTree>
    <p:extLst>
      <p:ext uri="{BB962C8B-B14F-4D97-AF65-F5344CB8AC3E}">
        <p14:creationId xmlns:p14="http://schemas.microsoft.com/office/powerpoint/2010/main" val="1879930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Individual base wines and blends are tasted annually to ensure that the final wine is of a high quality. Lees contact time is a differentiator</a:t>
            </a:r>
            <a:r>
              <a:rPr lang="en-ZA" sz="1200" kern="1200" dirty="0">
                <a:solidFill>
                  <a:srgbClr val="FF0000"/>
                </a:solidFill>
                <a:effectLst/>
                <a:latin typeface="+mn-lt"/>
                <a:ea typeface="+mn-ea"/>
                <a:cs typeface="+mn-cs"/>
              </a:rPr>
              <a:t>.</a:t>
            </a:r>
            <a:endParaRPr lang="en-GB" sz="1200" kern="1200" dirty="0">
              <a:solidFill>
                <a:srgbClr val="FF0000"/>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21</a:t>
            </a:fld>
            <a:endParaRPr lang="en-US" dirty="0"/>
          </a:p>
        </p:txBody>
      </p:sp>
    </p:spTree>
    <p:extLst>
      <p:ext uri="{BB962C8B-B14F-4D97-AF65-F5344CB8AC3E}">
        <p14:creationId xmlns:p14="http://schemas.microsoft.com/office/powerpoint/2010/main" val="30120323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ZA" sz="1200" kern="1200" dirty="0">
                <a:solidFill>
                  <a:schemeClr val="tx1"/>
                </a:solidFill>
                <a:effectLst/>
                <a:latin typeface="+mn-lt"/>
                <a:ea typeface="+mn-ea"/>
                <a:cs typeface="+mn-cs"/>
              </a:rPr>
              <a:t>After riddling and disgorging, Cap Classique wines are left to mature on the cork for some time, to ensure integration and balance. This is done either by hand in pupitre or by automatic gyro-pallets. </a:t>
            </a:r>
            <a:endParaRPr lang="en-GB"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D70CCA47-868A-DA4F-993F-48BCE054D29A}" type="slidenum">
              <a:rPr lang="en-US" smtClean="0"/>
              <a:pPr/>
              <a:t>22</a:t>
            </a:fld>
            <a:endParaRPr lang="en-US" dirty="0"/>
          </a:p>
        </p:txBody>
      </p:sp>
    </p:spTree>
    <p:extLst>
      <p:ext uri="{BB962C8B-B14F-4D97-AF65-F5344CB8AC3E}">
        <p14:creationId xmlns:p14="http://schemas.microsoft.com/office/powerpoint/2010/main" val="15700575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Cap Classique typically displays pure, clean fruit, while producers on occasion struggle to achieve very great complexity. Cap Classique has, however, become a major category only recently and there is every expectation that the wines will become finer and more intricate as producers gain more experience in bubbly production.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23</a:t>
            </a:fld>
            <a:endParaRPr lang="en-US" dirty="0"/>
          </a:p>
        </p:txBody>
      </p:sp>
    </p:spTree>
    <p:extLst>
      <p:ext uri="{BB962C8B-B14F-4D97-AF65-F5344CB8AC3E}">
        <p14:creationId xmlns:p14="http://schemas.microsoft.com/office/powerpoint/2010/main" val="10438395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Grapes are selected from a diversity of regions in the Cape, resulting in highly individual styles. Cap Classique producers are concentrated mainly in Constantia, Franschhoek, which has its own Cap Classique Route, Robertson and Stellenbosch. Wine tourism has become an integral part of the wine offerings at the various producers.</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24</a:t>
            </a:fld>
            <a:endParaRPr lang="en-US" dirty="0"/>
          </a:p>
        </p:txBody>
      </p:sp>
    </p:spTree>
    <p:extLst>
      <p:ext uri="{BB962C8B-B14F-4D97-AF65-F5344CB8AC3E}">
        <p14:creationId xmlns:p14="http://schemas.microsoft.com/office/powerpoint/2010/main" val="329202848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Flavour profiles range from fresh green apple and citrus hints to almond biscotti and yeasty brioche. Pink-hued Cap Classique Rosés often display red berry characteristics.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25</a:t>
            </a:fld>
            <a:endParaRPr lang="en-US" dirty="0"/>
          </a:p>
        </p:txBody>
      </p:sp>
    </p:spTree>
    <p:extLst>
      <p:ext uri="{BB962C8B-B14F-4D97-AF65-F5344CB8AC3E}">
        <p14:creationId xmlns:p14="http://schemas.microsoft.com/office/powerpoint/2010/main" val="26066434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Cap Classique is a natural fit for oysters and as an aperitif with canapés. It also pairs well with fish dishes like sole or salmon with a creamy or buttery sauce and shellfish.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26</a:t>
            </a:fld>
            <a:endParaRPr lang="en-US" dirty="0"/>
          </a:p>
        </p:txBody>
      </p:sp>
    </p:spTree>
    <p:extLst>
      <p:ext uri="{BB962C8B-B14F-4D97-AF65-F5344CB8AC3E}">
        <p14:creationId xmlns:p14="http://schemas.microsoft.com/office/powerpoint/2010/main" val="339146330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Cap Classique can also be partnered with dessert, as well as nougat or handmade Turkish delight.</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27</a:t>
            </a:fld>
            <a:endParaRPr lang="en-US" dirty="0"/>
          </a:p>
        </p:txBody>
      </p:sp>
    </p:spTree>
    <p:extLst>
      <p:ext uri="{BB962C8B-B14F-4D97-AF65-F5344CB8AC3E}">
        <p14:creationId xmlns:p14="http://schemas.microsoft.com/office/powerpoint/2010/main" val="39664758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ZA" sz="1200" kern="1200" dirty="0">
                <a:solidFill>
                  <a:schemeClr val="tx1"/>
                </a:solidFill>
                <a:effectLst/>
                <a:latin typeface="+mn-lt"/>
                <a:ea typeface="+mn-ea"/>
                <a:cs typeface="+mn-cs"/>
              </a:rPr>
              <a:t>Cap Classique is a great palate cleanser between tasting wines and it refreshes the mouth after eating strong-flavoured foods. It is also perfect for celebrating a special occasion and a great way to end an evening.</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D70CCA47-868A-DA4F-993F-48BCE054D29A}" type="slidenum">
              <a:rPr lang="en-US" smtClean="0"/>
              <a:pPr/>
              <a:t>28</a:t>
            </a:fld>
            <a:endParaRPr lang="en-US" dirty="0"/>
          </a:p>
        </p:txBody>
      </p:sp>
    </p:spTree>
    <p:extLst>
      <p:ext uri="{BB962C8B-B14F-4D97-AF65-F5344CB8AC3E}">
        <p14:creationId xmlns:p14="http://schemas.microsoft.com/office/powerpoint/2010/main" val="2639275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The end</a:t>
            </a:r>
            <a:r>
              <a:rPr lang="en-GB" dirty="0">
                <a:effectLst/>
              </a:rPr>
              <a:t> </a:t>
            </a:r>
            <a:endParaRPr lang="en-US" dirty="0"/>
          </a:p>
        </p:txBody>
      </p:sp>
      <p:sp>
        <p:nvSpPr>
          <p:cNvPr id="4" name="Slide Number Placeholder 3"/>
          <p:cNvSpPr>
            <a:spLocks noGrp="1"/>
          </p:cNvSpPr>
          <p:nvPr>
            <p:ph type="sldNum" sz="quarter" idx="10"/>
          </p:nvPr>
        </p:nvSpPr>
        <p:spPr/>
        <p:txBody>
          <a:bodyPr/>
          <a:lstStyle/>
          <a:p>
            <a:fld id="{52396F31-D46C-174D-9DA5-0F156D17816F}" type="slidenum">
              <a:rPr lang="en-US" smtClean="0"/>
              <a:pPr/>
              <a:t>30</a:t>
            </a:fld>
            <a:endParaRPr lang="en-US" dirty="0"/>
          </a:p>
        </p:txBody>
      </p:sp>
    </p:spTree>
    <p:extLst>
      <p:ext uri="{BB962C8B-B14F-4D97-AF65-F5344CB8AC3E}">
        <p14:creationId xmlns:p14="http://schemas.microsoft.com/office/powerpoint/2010/main" val="9823223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Big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897180"/>
            <a:ext cx="5308664"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E9C1F079-3EE4-47FD-0746-8DBA502B225A}"/>
              </a:ext>
            </a:extLst>
          </p:cNvPr>
          <p:cNvSpPr txBox="1"/>
          <p:nvPr userDrawn="1"/>
        </p:nvSpPr>
        <p:spPr>
          <a:xfrm>
            <a:off x="5846107" y="6257418"/>
            <a:ext cx="1605618" cy="288147"/>
          </a:xfrm>
          <a:prstGeom prst="rect">
            <a:avLst/>
          </a:prstGeom>
          <a:noFill/>
        </p:spPr>
        <p:txBody>
          <a:bodyPr wrap="square" lIns="0" tIns="0" rIns="0" bIns="72000" rtlCol="0">
            <a:spAutoFit/>
          </a:bodyPr>
          <a:lstStyle/>
          <a:p>
            <a:pPr algn="r"/>
            <a:r>
              <a:rPr lang="en-US" sz="1400" b="1" i="0" dirty="0">
                <a:solidFill>
                  <a:srgbClr val="FFCB27"/>
                </a:solidFill>
                <a:latin typeface="Avenir Next LT Pro" panose="020B0504020202020204" pitchFamily="34" charset="77"/>
                <a:cs typeface="Myriad Pro"/>
              </a:rPr>
              <a:t>Cap Classique</a:t>
            </a:r>
          </a:p>
        </p:txBody>
      </p:sp>
      <p:sp>
        <p:nvSpPr>
          <p:cNvPr id="4" name="TextBox 3">
            <a:extLst>
              <a:ext uri="{FF2B5EF4-FFF2-40B4-BE49-F238E27FC236}">
                <a16:creationId xmlns:a16="http://schemas.microsoft.com/office/drawing/2014/main" xmlns="" id="{16BB7AF6-C8A2-D842-57DF-E07DE5CBF9E3}"/>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665668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 Small writin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00113" y="5949950"/>
            <a:ext cx="5308664" cy="908050"/>
          </a:xfrm>
        </p:spPr>
        <p:txBody>
          <a:bodyPr lIns="0" tIns="0" rIns="0" bIns="0">
            <a:normAutofit/>
          </a:bodyPr>
          <a:lstStyle>
            <a:lvl1pPr marL="0" indent="0" algn="l">
              <a:buNone/>
              <a:defRPr sz="1500" b="0" i="0">
                <a:solidFill>
                  <a:srgbClr val="5C3719"/>
                </a:solidFill>
                <a:latin typeface="Avenir Next LT Pro"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FCB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19" name="Picture 18">
            <a:extLst>
              <a:ext uri="{FF2B5EF4-FFF2-40B4-BE49-F238E27FC236}">
                <a16:creationId xmlns:a16="http://schemas.microsoft.com/office/drawing/2014/main" xmlns="" id="{A0C74F3A-B0B5-064C-32F0-99601517D7AC}"/>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
        <p:nvSpPr>
          <p:cNvPr id="6" name="TextBox 5">
            <a:extLst>
              <a:ext uri="{FF2B5EF4-FFF2-40B4-BE49-F238E27FC236}">
                <a16:creationId xmlns:a16="http://schemas.microsoft.com/office/drawing/2014/main" xmlns="" id="{A8211977-5EA5-6819-C3F6-489438556569}"/>
              </a:ext>
            </a:extLst>
          </p:cNvPr>
          <p:cNvSpPr txBox="1"/>
          <p:nvPr userDrawn="1"/>
        </p:nvSpPr>
        <p:spPr>
          <a:xfrm>
            <a:off x="5846107" y="6257418"/>
            <a:ext cx="1605618" cy="288147"/>
          </a:xfrm>
          <a:prstGeom prst="rect">
            <a:avLst/>
          </a:prstGeom>
          <a:noFill/>
        </p:spPr>
        <p:txBody>
          <a:bodyPr wrap="square" lIns="0" tIns="0" rIns="0" bIns="72000" rtlCol="0">
            <a:spAutoFit/>
          </a:bodyPr>
          <a:lstStyle/>
          <a:p>
            <a:pPr algn="r"/>
            <a:r>
              <a:rPr lang="en-US" sz="1400" b="1" i="0" dirty="0">
                <a:solidFill>
                  <a:srgbClr val="FFCB27"/>
                </a:solidFill>
                <a:latin typeface="Avenir Next LT Pro" panose="020B0504020202020204" pitchFamily="34" charset="77"/>
                <a:cs typeface="Myriad Pro"/>
              </a:rPr>
              <a:t>Cap Classique</a:t>
            </a:r>
          </a:p>
        </p:txBody>
      </p:sp>
      <p:cxnSp>
        <p:nvCxnSpPr>
          <p:cNvPr id="8" name="Straight Connector 7">
            <a:extLst>
              <a:ext uri="{FF2B5EF4-FFF2-40B4-BE49-F238E27FC236}">
                <a16:creationId xmlns:a16="http://schemas.microsoft.com/office/drawing/2014/main" xmlns="" id="{316E809E-34AC-EE10-790D-426D0E445B55}"/>
              </a:ext>
            </a:extLst>
          </p:cNvPr>
          <p:cNvCxnSpPr>
            <a:cxnSpLocks/>
          </p:cNvCxnSpPr>
          <p:nvPr userDrawn="1"/>
        </p:nvCxnSpPr>
        <p:spPr>
          <a:xfrm>
            <a:off x="7615832" y="6147813"/>
            <a:ext cx="1178" cy="710187"/>
          </a:xfrm>
          <a:prstGeom prst="line">
            <a:avLst/>
          </a:prstGeom>
          <a:ln w="6350">
            <a:solidFill>
              <a:srgbClr val="5C3719"/>
            </a:solidFill>
          </a:ln>
          <a:effectLst/>
        </p:spPr>
        <p:style>
          <a:lnRef idx="2">
            <a:schemeClr val="accent1"/>
          </a:lnRef>
          <a:fillRef idx="0">
            <a:schemeClr val="accent1"/>
          </a:fillRef>
          <a:effectRef idx="1">
            <a:schemeClr val="accent1"/>
          </a:effectRef>
          <a:fontRef idx="minor">
            <a:schemeClr val="tx1"/>
          </a:fontRef>
        </p:style>
      </p:cxnSp>
      <p:sp>
        <p:nvSpPr>
          <p:cNvPr id="2" name="TextBox 1">
            <a:extLst>
              <a:ext uri="{FF2B5EF4-FFF2-40B4-BE49-F238E27FC236}">
                <a16:creationId xmlns:a16="http://schemas.microsoft.com/office/drawing/2014/main" xmlns="" id="{9627157F-2FC2-1E13-0244-9D78A9C3B13C}"/>
              </a:ext>
            </a:extLst>
          </p:cNvPr>
          <p:cNvSpPr txBox="1"/>
          <p:nvPr userDrawn="1"/>
        </p:nvSpPr>
        <p:spPr>
          <a:xfrm>
            <a:off x="6929114" y="6525261"/>
            <a:ext cx="525786" cy="138499"/>
          </a:xfrm>
          <a:prstGeom prst="rect">
            <a:avLst/>
          </a:prstGeom>
          <a:noFill/>
        </p:spPr>
        <p:txBody>
          <a:bodyPr wrap="none" lIns="0" tIns="0" rIns="0" bIns="0" rtlCol="0">
            <a:spAutoFit/>
          </a:bodyPr>
          <a:lstStyle/>
          <a:p>
            <a:pPr algn="r"/>
            <a:r>
              <a:rPr lang="en-US" sz="900" b="0" i="0" dirty="0">
                <a:solidFill>
                  <a:srgbClr val="5C3719"/>
                </a:solidFill>
                <a:latin typeface="Avenir Next LT Pro" panose="020B0504020202020204" pitchFamily="34" charset="77"/>
                <a:cs typeface="Myriad Pro"/>
              </a:rPr>
              <a:t>VARIETAL</a:t>
            </a:r>
          </a:p>
        </p:txBody>
      </p:sp>
    </p:spTree>
    <p:extLst>
      <p:ext uri="{BB962C8B-B14F-4D97-AF65-F5344CB8AC3E}">
        <p14:creationId xmlns:p14="http://schemas.microsoft.com/office/powerpoint/2010/main" val="790910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Blu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4C80B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26028547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Gree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8F89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1776657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Maroon">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7E11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3057726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rang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23016" y="5897180"/>
            <a:ext cx="7152559" cy="960820"/>
          </a:xfrm>
        </p:spPr>
        <p:txBody>
          <a:bodyPr lIns="0" tIns="0" rIns="0" bIns="0">
            <a:normAutofit/>
          </a:bodyPr>
          <a:lstStyle>
            <a:lvl1pPr marL="0" indent="0" algn="ctr">
              <a:buNone/>
              <a:defRPr sz="2200" b="0" i="0">
                <a:solidFill>
                  <a:srgbClr val="7E112B"/>
                </a:solidFill>
                <a:latin typeface="Avenir Next LT Pro Demi" panose="020B0504020202020204" pitchFamily="34" charset="77"/>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dirty="0"/>
              <a:t>Click to edit Master subtitle style</a:t>
            </a:r>
            <a:endParaRPr lang="en-US" dirty="0"/>
          </a:p>
        </p:txBody>
      </p:sp>
      <p:pic>
        <p:nvPicPr>
          <p:cNvPr id="9" name="Picture 8" descr="A logo with yellow and orange leaves&#10;&#10;AI-generated content may be incorrect.">
            <a:extLst>
              <a:ext uri="{FF2B5EF4-FFF2-40B4-BE49-F238E27FC236}">
                <a16:creationId xmlns:a16="http://schemas.microsoft.com/office/drawing/2014/main" xmlns="" id="{0FDD2224-466E-38CE-AD2B-08D724C80AB9}"/>
              </a:ext>
            </a:extLst>
          </p:cNvPr>
          <p:cNvPicPr>
            <a:picLocks noChangeAspect="1"/>
          </p:cNvPicPr>
          <p:nvPr userDrawn="1"/>
        </p:nvPicPr>
        <p:blipFill>
          <a:blip r:embed="rId2"/>
          <a:srcRect b="14947"/>
          <a:stretch>
            <a:fillRect/>
          </a:stretch>
        </p:blipFill>
        <p:spPr>
          <a:xfrm>
            <a:off x="7785717" y="6147813"/>
            <a:ext cx="747096" cy="511932"/>
          </a:xfrm>
          <a:prstGeom prst="rect">
            <a:avLst/>
          </a:prstGeom>
        </p:spPr>
      </p:pic>
      <p:sp>
        <p:nvSpPr>
          <p:cNvPr id="14" name="Rectangle 13">
            <a:extLst>
              <a:ext uri="{FF2B5EF4-FFF2-40B4-BE49-F238E27FC236}">
                <a16:creationId xmlns:a16="http://schemas.microsoft.com/office/drawing/2014/main" xmlns="" id="{6C80C094-D232-14D8-32DD-4083D83FAC60}"/>
              </a:ext>
            </a:extLst>
          </p:cNvPr>
          <p:cNvSpPr/>
          <p:nvPr userDrawn="1"/>
        </p:nvSpPr>
        <p:spPr>
          <a:xfrm>
            <a:off x="0" y="0"/>
            <a:ext cx="9144000" cy="83912"/>
          </a:xfrm>
          <a:prstGeom prst="rect">
            <a:avLst/>
          </a:prstGeom>
          <a:solidFill>
            <a:srgbClr val="F582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dirty="0"/>
          </a:p>
        </p:txBody>
      </p:sp>
      <p:pic>
        <p:nvPicPr>
          <p:cNvPr id="5" name="Picture 4">
            <a:extLst>
              <a:ext uri="{FF2B5EF4-FFF2-40B4-BE49-F238E27FC236}">
                <a16:creationId xmlns:a16="http://schemas.microsoft.com/office/drawing/2014/main" xmlns="" id="{55E514C9-C69C-04A4-01D1-977B576315BE}"/>
              </a:ext>
            </a:extLst>
          </p:cNvPr>
          <p:cNvPicPr>
            <a:picLocks noChangeAspect="1"/>
          </p:cNvPicPr>
          <p:nvPr userDrawn="1"/>
        </p:nvPicPr>
        <p:blipFill>
          <a:blip r:embed="rId3"/>
          <a:srcRect l="893" r="893"/>
          <a:stretch/>
        </p:blipFill>
        <p:spPr>
          <a:xfrm>
            <a:off x="1" y="5768975"/>
            <a:ext cx="611188" cy="1089025"/>
          </a:xfrm>
          <a:prstGeom prst="rect">
            <a:avLst/>
          </a:prstGeom>
          <a:solidFill>
            <a:srgbClr val="4C80B0"/>
          </a:solidFill>
        </p:spPr>
      </p:pic>
    </p:spTree>
    <p:extLst>
      <p:ext uri="{BB962C8B-B14F-4D97-AF65-F5344CB8AC3E}">
        <p14:creationId xmlns:p14="http://schemas.microsoft.com/office/powerpoint/2010/main" val="6278713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D1C7A6-7CAC-7048-B745-F418703F627F}" type="datetimeFigureOut">
              <a:rPr lang="en-US" smtClean="0"/>
              <a:pPr/>
              <a:t>7/31/2026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12381280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D1C7A6-7CAC-7048-B745-F418703F627F}" type="datetimeFigureOut">
              <a:rPr lang="en-US" smtClean="0"/>
              <a:pPr/>
              <a:t>7/31/2026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1CD01C-959E-474B-AC3D-9F1BA40DDC7D}" type="slidenum">
              <a:rPr lang="en-US" smtClean="0"/>
              <a:pPr/>
              <a:t>‹#›</a:t>
            </a:fld>
            <a:endParaRPr lang="en-US" dirty="0"/>
          </a:p>
        </p:txBody>
      </p:sp>
    </p:spTree>
    <p:extLst>
      <p:ext uri="{BB962C8B-B14F-4D97-AF65-F5344CB8AC3E}">
        <p14:creationId xmlns:p14="http://schemas.microsoft.com/office/powerpoint/2010/main" val="3426153417"/>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56" r:id="rId3"/>
    <p:sldLayoutId id="2147483657" r:id="rId4"/>
    <p:sldLayoutId id="2147483658" r:id="rId5"/>
    <p:sldLayoutId id="2147483659" r:id="rId6"/>
    <p:sldLayoutId id="2147483655"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xmlns="">
        <p15:guide id="1" orient="horz" pos="2160" userDrawn="1">
          <p15:clr>
            <a:srgbClr val="F26B43"/>
          </p15:clr>
        </p15:guide>
        <p15:guide id="2" pos="2880" userDrawn="1">
          <p15:clr>
            <a:srgbClr val="F26B43"/>
          </p15:clr>
        </p15:guide>
        <p15:guide id="4" pos="385" userDrawn="1">
          <p15:clr>
            <a:srgbClr val="F26B43"/>
          </p15:clr>
        </p15:guide>
        <p15:guide id="5" pos="5375" userDrawn="1">
          <p15:clr>
            <a:srgbClr val="F26B43"/>
          </p15:clr>
        </p15:guide>
        <p15:guide id="6" orient="horz" pos="3634" userDrawn="1">
          <p15:clr>
            <a:srgbClr val="F26B43"/>
          </p15:clr>
        </p15:guide>
        <p15:guide id="7" orient="horz" pos="232" userDrawn="1">
          <p15:clr>
            <a:srgbClr val="F26B43"/>
          </p15:clr>
        </p15:guide>
        <p15:guide id="8" orient="horz" pos="3748" userDrawn="1">
          <p15:clr>
            <a:srgbClr val="F26B43"/>
          </p15:clr>
        </p15:guide>
        <p15:guide id="9" pos="4898" userDrawn="1">
          <p15:clr>
            <a:srgbClr val="F26B43"/>
          </p15:clr>
        </p15:guide>
        <p15:guide id="10" orient="horz" pos="3430" userDrawn="1">
          <p15:clr>
            <a:srgbClr val="F26B43"/>
          </p15:clr>
        </p15:guide>
        <p15:guide id="11" pos="4694" userDrawn="1">
          <p15:clr>
            <a:srgbClr val="F26B43"/>
          </p15:clr>
        </p15:guide>
        <p15:guide id="12" orient="horz" pos="4178" userDrawn="1">
          <p15:clr>
            <a:srgbClr val="F26B43"/>
          </p15:clr>
        </p15:guide>
        <p15:guide id="13" pos="567"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007953EE-5A27-FBC7-8CE1-C98A361CA7F1}"/>
              </a:ext>
            </a:extLst>
          </p:cNvPr>
          <p:cNvPicPr>
            <a:picLocks noChangeAspect="1"/>
          </p:cNvPicPr>
          <p:nvPr/>
        </p:nvPicPr>
        <p:blipFill>
          <a:blip r:embed="rId3"/>
          <a:srcRect/>
          <a:stretch/>
        </p:blipFill>
        <p:spPr>
          <a:xfrm>
            <a:off x="0" y="0"/>
            <a:ext cx="9144000" cy="6858000"/>
          </a:xfrm>
          <a:prstGeom prst="rect">
            <a:avLst/>
          </a:prstGeom>
        </p:spPr>
      </p:pic>
      <p:sp>
        <p:nvSpPr>
          <p:cNvPr id="19" name="object 20">
            <a:extLst>
              <a:ext uri="{FF2B5EF4-FFF2-40B4-BE49-F238E27FC236}">
                <a16:creationId xmlns:a16="http://schemas.microsoft.com/office/drawing/2014/main" xmlns="" id="{B631FD9A-73B2-FC60-577F-620DFB4F2E97}"/>
              </a:ext>
            </a:extLst>
          </p:cNvPr>
          <p:cNvSpPr txBox="1"/>
          <p:nvPr/>
        </p:nvSpPr>
        <p:spPr>
          <a:xfrm>
            <a:off x="22860" y="4915057"/>
            <a:ext cx="9121140" cy="1333698"/>
          </a:xfrm>
          <a:prstGeom prst="rect">
            <a:avLst/>
          </a:prstGeom>
        </p:spPr>
        <p:txBody>
          <a:bodyPr vert="horz" wrap="square" lIns="0" tIns="15240" rIns="0" bIns="0" rtlCol="0">
            <a:spAutoFit/>
          </a:bodyPr>
          <a:lstStyle/>
          <a:p>
            <a:pPr algn="ctr">
              <a:lnSpc>
                <a:spcPct val="100000"/>
              </a:lnSpc>
              <a:spcBef>
                <a:spcPts val="120"/>
              </a:spcBef>
            </a:pPr>
            <a:r>
              <a:rPr lang="en-US" sz="3000" b="1" spc="100" dirty="0">
                <a:solidFill>
                  <a:srgbClr val="FFFFFF"/>
                </a:solidFill>
                <a:latin typeface="Avenir Next LT Pro" panose="020B0504020202020204" pitchFamily="34" charset="77"/>
                <a:cs typeface="Segoe UI"/>
              </a:rPr>
              <a:t>CAP CLASSIQUE</a:t>
            </a:r>
          </a:p>
          <a:p>
            <a:pPr algn="ctr">
              <a:lnSpc>
                <a:spcPct val="100000"/>
              </a:lnSpc>
              <a:spcBef>
                <a:spcPts val="120"/>
              </a:spcBef>
            </a:pPr>
            <a:r>
              <a:rPr lang="en-US" sz="2400" spc="200" dirty="0">
                <a:solidFill>
                  <a:srgbClr val="FFFFFF"/>
                </a:solidFill>
                <a:latin typeface="Avenir Next LT Pro" panose="020B0504020202020204" pitchFamily="34" charset="77"/>
                <a:cs typeface="Segoe UI"/>
              </a:rPr>
              <a:t>Uniquely South African</a:t>
            </a:r>
            <a:endParaRPr lang="en-US" sz="2400" b="1" spc="100" dirty="0">
              <a:solidFill>
                <a:srgbClr val="FFFFFF"/>
              </a:solidFill>
              <a:latin typeface="Avenir Next LT Pro" panose="020B0504020202020204" pitchFamily="34" charset="77"/>
              <a:cs typeface="Segoe UI"/>
            </a:endParaRPr>
          </a:p>
          <a:p>
            <a:pPr algn="ctr">
              <a:lnSpc>
                <a:spcPct val="100000"/>
              </a:lnSpc>
              <a:spcBef>
                <a:spcPts val="120"/>
              </a:spcBef>
            </a:pPr>
            <a:endParaRPr lang="en-US" sz="3000" b="1" spc="-65" dirty="0">
              <a:solidFill>
                <a:srgbClr val="FFFFFF"/>
              </a:solidFill>
              <a:latin typeface="Avenir Next LT Pro" panose="020B0504020202020204" pitchFamily="34" charset="77"/>
              <a:cs typeface="Segoe UI"/>
            </a:endParaRPr>
          </a:p>
        </p:txBody>
      </p:sp>
    </p:spTree>
    <p:extLst>
      <p:ext uri="{BB962C8B-B14F-4D97-AF65-F5344CB8AC3E}">
        <p14:creationId xmlns:p14="http://schemas.microsoft.com/office/powerpoint/2010/main" val="25332866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16.jpg">
            <a:extLst>
              <a:ext uri="{FF2B5EF4-FFF2-40B4-BE49-F238E27FC236}">
                <a16:creationId xmlns:a16="http://schemas.microsoft.com/office/drawing/2014/main" xmlns="" id="{16EBBC05-5D4B-D8CE-1994-4162202DC88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626" t="10332" r="5168" b="8257"/>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52319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27403FC-016E-2CBD-9FC5-79441EB91D9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xmlns="" id="{53F8AFA0-6C6B-5A07-C95C-92E56A8DAB3C}"/>
              </a:ext>
            </a:extLst>
          </p:cNvPr>
          <p:cNvPicPr>
            <a:picLocks noChangeAspect="1"/>
          </p:cNvPicPr>
          <p:nvPr/>
        </p:nvPicPr>
        <p:blipFill>
          <a:blip r:embed="rId3"/>
          <a:srcRect l="-4843" t="-11140" r="-8944" b="-7696"/>
          <a:stretch>
            <a:fillRect/>
          </a:stretch>
        </p:blipFill>
        <p:spPr>
          <a:xfrm>
            <a:off x="840827" y="5307724"/>
            <a:ext cx="1476393" cy="1492963"/>
          </a:xfrm>
          <a:prstGeom prst="rect">
            <a:avLst/>
          </a:prstGeom>
          <a:solidFill>
            <a:schemeClr val="bg1"/>
          </a:solidFill>
        </p:spPr>
      </p:pic>
      <p:pic>
        <p:nvPicPr>
          <p:cNvPr id="4" name="Picture 3">
            <a:extLst>
              <a:ext uri="{FF2B5EF4-FFF2-40B4-BE49-F238E27FC236}">
                <a16:creationId xmlns:a16="http://schemas.microsoft.com/office/drawing/2014/main" xmlns="" id="{84FD8AB3-E9C5-937F-E593-CA1B4F386C8B}"/>
              </a:ext>
            </a:extLst>
          </p:cNvPr>
          <p:cNvPicPr>
            <a:picLocks noChangeAspect="1"/>
          </p:cNvPicPr>
          <p:nvPr/>
        </p:nvPicPr>
        <p:blipFill>
          <a:blip r:embed="rId4"/>
          <a:srcRect t="15914" r="85455" b="20582"/>
          <a:stretch>
            <a:fillRect/>
          </a:stretch>
        </p:blipFill>
        <p:spPr>
          <a:xfrm>
            <a:off x="426291" y="248065"/>
            <a:ext cx="1656006" cy="5115249"/>
          </a:xfrm>
          <a:prstGeom prst="rect">
            <a:avLst/>
          </a:prstGeom>
        </p:spPr>
      </p:pic>
      <p:pic>
        <p:nvPicPr>
          <p:cNvPr id="6" name="Picture 5">
            <a:extLst>
              <a:ext uri="{FF2B5EF4-FFF2-40B4-BE49-F238E27FC236}">
                <a16:creationId xmlns:a16="http://schemas.microsoft.com/office/drawing/2014/main" xmlns="" id="{66CBA768-03CD-83CA-6C0C-421528029402}"/>
              </a:ext>
            </a:extLst>
          </p:cNvPr>
          <p:cNvPicPr>
            <a:picLocks noChangeAspect="1"/>
          </p:cNvPicPr>
          <p:nvPr/>
        </p:nvPicPr>
        <p:blipFill>
          <a:blip r:embed="rId4"/>
          <a:srcRect l="19857" t="2423" r="2094" b="2533"/>
          <a:stretch>
            <a:fillRect/>
          </a:stretch>
        </p:blipFill>
        <p:spPr>
          <a:xfrm>
            <a:off x="2264229" y="368300"/>
            <a:ext cx="6268584" cy="5400675"/>
          </a:xfrm>
          <a:prstGeom prst="rect">
            <a:avLst/>
          </a:prstGeom>
        </p:spPr>
      </p:pic>
    </p:spTree>
    <p:extLst>
      <p:ext uri="{BB962C8B-B14F-4D97-AF65-F5344CB8AC3E}">
        <p14:creationId xmlns:p14="http://schemas.microsoft.com/office/powerpoint/2010/main" val="28842702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3942A234-7AAE-EB05-13E1-3D745D03F72D}"/>
            </a:ext>
          </a:extLst>
        </p:cNvPr>
        <p:cNvGrpSpPr/>
        <p:nvPr/>
      </p:nvGrpSpPr>
      <p:grpSpPr>
        <a:xfrm>
          <a:off x="0" y="0"/>
          <a:ext cx="0" cy="0"/>
          <a:chOff x="0" y="0"/>
          <a:chExt cx="0" cy="0"/>
        </a:xfrm>
      </p:grpSpPr>
      <p:pic>
        <p:nvPicPr>
          <p:cNvPr id="3" name="Picture 2" descr="MCC9.jpg">
            <a:extLst>
              <a:ext uri="{FF2B5EF4-FFF2-40B4-BE49-F238E27FC236}">
                <a16:creationId xmlns:a16="http://schemas.microsoft.com/office/drawing/2014/main" xmlns="" id="{DB019270-3BD9-520E-4924-DE0908EC51DE}"/>
              </a:ext>
            </a:extLst>
          </p:cNvPr>
          <p:cNvPicPr>
            <a:picLocks noChangeAspect="1"/>
          </p:cNvPicPr>
          <p:nvPr/>
        </p:nvPicPr>
        <p:blipFill>
          <a:blip r:embed="rId3" cstate="screen">
            <a:extLst>
              <a:ext uri="{28A0092B-C50C-407E-A947-70E740481C1C}">
                <a14:useLocalDpi xmlns:a14="http://schemas.microsoft.com/office/drawing/2010/main"/>
              </a:ext>
            </a:extLst>
          </a:blip>
          <a:srcRect l="6685" t="6596" r="6670" b="35939"/>
          <a:stretch>
            <a:fillRect/>
          </a:stretch>
        </p:blipFill>
        <p:spPr>
          <a:xfrm>
            <a:off x="611188" y="368300"/>
            <a:ext cx="7921625" cy="3940941"/>
          </a:xfrm>
          <a:prstGeom prst="rect">
            <a:avLst/>
          </a:prstGeom>
        </p:spPr>
      </p:pic>
      <p:pic>
        <p:nvPicPr>
          <p:cNvPr id="4" name="Picture 3">
            <a:extLst>
              <a:ext uri="{FF2B5EF4-FFF2-40B4-BE49-F238E27FC236}">
                <a16:creationId xmlns:a16="http://schemas.microsoft.com/office/drawing/2014/main" xmlns="" id="{F81A4242-F6E9-AC19-EE43-465B5BFA2BCF}"/>
              </a:ext>
            </a:extLst>
          </p:cNvPr>
          <p:cNvPicPr>
            <a:picLocks noChangeAspect="1"/>
          </p:cNvPicPr>
          <p:nvPr/>
        </p:nvPicPr>
        <p:blipFill>
          <a:blip r:embed="rId4"/>
          <a:srcRect l="-4843" t="-11140" r="-8944" b="-7696"/>
          <a:stretch>
            <a:fillRect/>
          </a:stretch>
        </p:blipFill>
        <p:spPr>
          <a:xfrm>
            <a:off x="840827" y="5307724"/>
            <a:ext cx="1476393" cy="1492963"/>
          </a:xfrm>
          <a:prstGeom prst="rect">
            <a:avLst/>
          </a:prstGeom>
          <a:solidFill>
            <a:schemeClr val="bg1"/>
          </a:solidFill>
        </p:spPr>
      </p:pic>
    </p:spTree>
    <p:extLst>
      <p:ext uri="{BB962C8B-B14F-4D97-AF65-F5344CB8AC3E}">
        <p14:creationId xmlns:p14="http://schemas.microsoft.com/office/powerpoint/2010/main" val="1426794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10.jpg"/>
          <p:cNvPicPr>
            <a:picLocks noChangeAspect="1"/>
          </p:cNvPicPr>
          <p:nvPr/>
        </p:nvPicPr>
        <p:blipFill rotWithShape="1">
          <a:blip r:embed="rId3" cstate="screen">
            <a:extLst>
              <a:ext uri="{28A0092B-C50C-407E-A947-70E740481C1C}">
                <a14:useLocalDpi xmlns:a14="http://schemas.microsoft.com/office/drawing/2010/main"/>
              </a:ext>
            </a:extLst>
          </a:blip>
          <a:srcRect t="2439" b="3310"/>
          <a:stretch>
            <a:fillRect/>
          </a:stretch>
        </p:blipFill>
        <p:spPr>
          <a:xfrm>
            <a:off x="611188" y="367618"/>
            <a:ext cx="7921626" cy="5401357"/>
          </a:xfrm>
          <a:prstGeom prst="rect">
            <a:avLst/>
          </a:prstGeom>
        </p:spPr>
      </p:pic>
    </p:spTree>
    <p:extLst>
      <p:ext uri="{BB962C8B-B14F-4D97-AF65-F5344CB8AC3E}">
        <p14:creationId xmlns:p14="http://schemas.microsoft.com/office/powerpoint/2010/main" val="2908253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11.jpg"/>
          <p:cNvPicPr>
            <a:picLocks noChangeAspect="1"/>
          </p:cNvPicPr>
          <p:nvPr/>
        </p:nvPicPr>
        <p:blipFill rotWithShape="1">
          <a:blip r:embed="rId3" cstate="screen">
            <a:extLst>
              <a:ext uri="{28A0092B-C50C-407E-A947-70E740481C1C}">
                <a14:useLocalDpi xmlns:a14="http://schemas.microsoft.com/office/drawing/2010/main"/>
              </a:ext>
            </a:extLst>
          </a:blip>
          <a:srcRect t="1408" b="4317"/>
          <a:stretch>
            <a:fillRect/>
          </a:stretch>
        </p:blipFill>
        <p:spPr>
          <a:xfrm>
            <a:off x="611188" y="368300"/>
            <a:ext cx="7921625" cy="5400676"/>
          </a:xfrm>
          <a:prstGeom prst="rect">
            <a:avLst/>
          </a:prstGeom>
        </p:spPr>
      </p:pic>
    </p:spTree>
    <p:extLst>
      <p:ext uri="{BB962C8B-B14F-4D97-AF65-F5344CB8AC3E}">
        <p14:creationId xmlns:p14="http://schemas.microsoft.com/office/powerpoint/2010/main" val="1655246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3.jpg"/>
          <p:cNvPicPr>
            <a:picLocks noChangeAspect="1"/>
          </p:cNvPicPr>
          <p:nvPr/>
        </p:nvPicPr>
        <p:blipFill rotWithShape="1">
          <a:blip r:embed="rId3" cstate="screen">
            <a:extLst>
              <a:ext uri="{28A0092B-C50C-407E-A947-70E740481C1C}">
                <a14:useLocalDpi xmlns:a14="http://schemas.microsoft.com/office/drawing/2010/main"/>
              </a:ext>
            </a:extLst>
          </a:blip>
          <a:srcRect l="1346" t="402" b="1248"/>
          <a:stretch>
            <a:fillRect/>
          </a:stretch>
        </p:blipFill>
        <p:spPr>
          <a:xfrm>
            <a:off x="611188" y="365126"/>
            <a:ext cx="7921625" cy="4888799"/>
          </a:xfrm>
          <a:prstGeom prst="rect">
            <a:avLst/>
          </a:prstGeom>
        </p:spPr>
      </p:pic>
      <p:pic>
        <p:nvPicPr>
          <p:cNvPr id="16" name="Picture 15">
            <a:extLst>
              <a:ext uri="{FF2B5EF4-FFF2-40B4-BE49-F238E27FC236}">
                <a16:creationId xmlns:a16="http://schemas.microsoft.com/office/drawing/2014/main" xmlns="" id="{919EC328-D851-988C-5561-25D286FB9353}"/>
              </a:ext>
            </a:extLst>
          </p:cNvPr>
          <p:cNvPicPr>
            <a:picLocks noChangeAspect="1"/>
          </p:cNvPicPr>
          <p:nvPr/>
        </p:nvPicPr>
        <p:blipFill>
          <a:blip r:embed="rId4"/>
          <a:srcRect l="-4843" t="-11140" r="-8944" b="-7696"/>
          <a:stretch>
            <a:fillRect/>
          </a:stretch>
        </p:blipFill>
        <p:spPr>
          <a:xfrm>
            <a:off x="840827" y="5307724"/>
            <a:ext cx="1476393" cy="1492963"/>
          </a:xfrm>
          <a:prstGeom prst="rect">
            <a:avLst/>
          </a:prstGeom>
          <a:solidFill>
            <a:schemeClr val="bg1"/>
          </a:solidFill>
        </p:spPr>
      </p:pic>
    </p:spTree>
    <p:extLst>
      <p:ext uri="{BB962C8B-B14F-4D97-AF65-F5344CB8AC3E}">
        <p14:creationId xmlns:p14="http://schemas.microsoft.com/office/powerpoint/2010/main" val="859934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xmlns="" id="{48E5D923-BC77-79AF-7887-316F902DBE6D}"/>
              </a:ext>
            </a:extLst>
          </p:cNvPr>
          <p:cNvSpPr>
            <a:spLocks noGrp="1"/>
          </p:cNvSpPr>
          <p:nvPr>
            <p:ph type="subTitle" idx="1"/>
          </p:nvPr>
        </p:nvSpPr>
        <p:spPr>
          <a:xfrm>
            <a:off x="611187" y="335904"/>
            <a:ext cx="7921625" cy="1074442"/>
          </a:xfrm>
        </p:spPr>
        <p:txBody>
          <a:bodyPr/>
          <a:lstStyle/>
          <a:p>
            <a:pPr>
              <a:spcBef>
                <a:spcPts val="0"/>
              </a:spcBef>
              <a:spcAft>
                <a:spcPts val="600"/>
              </a:spcAft>
            </a:pPr>
            <a:r>
              <a:rPr lang="en-GB" sz="2500" b="1" dirty="0">
                <a:solidFill>
                  <a:srgbClr val="7E112B"/>
                </a:solidFill>
              </a:rPr>
              <a:t>Top 20 South African Cap Classique Export Markets</a:t>
            </a:r>
          </a:p>
          <a:p>
            <a:pPr>
              <a:spcBef>
                <a:spcPts val="0"/>
              </a:spcBef>
              <a:spcAft>
                <a:spcPts val="600"/>
              </a:spcAft>
            </a:pPr>
            <a:r>
              <a:rPr lang="en-GB" dirty="0"/>
              <a:t>Rolling Shipments </a:t>
            </a:r>
            <a:r>
              <a:rPr lang="en-GB" dirty="0" smtClean="0"/>
              <a:t>(</a:t>
            </a:r>
            <a:r>
              <a:rPr lang="en-GB" dirty="0"/>
              <a:t>1 Jul–30 Jun 2026 vs 2025</a:t>
            </a:r>
            <a:r>
              <a:rPr lang="en-GB" dirty="0" smtClean="0"/>
              <a:t>)</a:t>
            </a:r>
            <a:endParaRPr lang="en-GB" dirty="0"/>
          </a:p>
        </p:txBody>
      </p:sp>
      <p:pic>
        <p:nvPicPr>
          <p:cNvPr id="13" name="Picture 12">
            <a:extLst>
              <a:ext uri="{FF2B5EF4-FFF2-40B4-BE49-F238E27FC236}">
                <a16:creationId xmlns:a16="http://schemas.microsoft.com/office/drawing/2014/main" xmlns="" id="{B0D8746E-15D9-C6E7-2DDF-D00E58F504A9}"/>
              </a:ext>
            </a:extLst>
          </p:cNvPr>
          <p:cNvPicPr>
            <a:picLocks noChangeAspect="1"/>
          </p:cNvPicPr>
          <p:nvPr/>
        </p:nvPicPr>
        <p:blipFill>
          <a:blip r:embed="rId3"/>
          <a:srcRect l="9006" t="27839" r="10025" b="14493"/>
          <a:stretch>
            <a:fillRect/>
          </a:stretch>
        </p:blipFill>
        <p:spPr>
          <a:xfrm>
            <a:off x="388882" y="1249365"/>
            <a:ext cx="8261131" cy="4067064"/>
          </a:xfrm>
          <a:prstGeom prst="rect">
            <a:avLst/>
          </a:prstGeom>
        </p:spPr>
      </p:pic>
      <p:pic>
        <p:nvPicPr>
          <p:cNvPr id="12" name="Picture 11">
            <a:extLst>
              <a:ext uri="{FF2B5EF4-FFF2-40B4-BE49-F238E27FC236}">
                <a16:creationId xmlns:a16="http://schemas.microsoft.com/office/drawing/2014/main" xmlns="" id="{9694FD27-AAD4-CA97-2919-3B5394DF0B1E}"/>
              </a:ext>
            </a:extLst>
          </p:cNvPr>
          <p:cNvPicPr>
            <a:picLocks noChangeAspect="1"/>
          </p:cNvPicPr>
          <p:nvPr/>
        </p:nvPicPr>
        <p:blipFill>
          <a:blip r:embed="rId4"/>
          <a:srcRect l="-4843" t="-11140" r="-8944" b="-7696"/>
          <a:stretch>
            <a:fillRect/>
          </a:stretch>
        </p:blipFill>
        <p:spPr>
          <a:xfrm>
            <a:off x="840827" y="5307724"/>
            <a:ext cx="1476393" cy="1492963"/>
          </a:xfrm>
          <a:prstGeom prst="rect">
            <a:avLst/>
          </a:prstGeom>
          <a:solidFill>
            <a:schemeClr val="bg1"/>
          </a:solidFill>
        </p:spPr>
      </p:pic>
    </p:spTree>
    <p:extLst>
      <p:ext uri="{BB962C8B-B14F-4D97-AF65-F5344CB8AC3E}">
        <p14:creationId xmlns:p14="http://schemas.microsoft.com/office/powerpoint/2010/main" val="3326728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310888" y="750388"/>
            <a:ext cx="4522223" cy="4378660"/>
          </a:xfrm>
          <a:prstGeom prst="rect">
            <a:avLst/>
          </a:prstGeom>
        </p:spPr>
      </p:pic>
    </p:spTree>
    <p:extLst>
      <p:ext uri="{BB962C8B-B14F-4D97-AF65-F5344CB8AC3E}">
        <p14:creationId xmlns:p14="http://schemas.microsoft.com/office/powerpoint/2010/main" val="17870526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xmlns="" id="{90E18C21-13C5-CF53-51C5-D5A58B567C1B}"/>
              </a:ext>
            </a:extLst>
          </p:cNvPr>
          <p:cNvPicPr>
            <a:picLocks noChangeAspect="1"/>
          </p:cNvPicPr>
          <p:nvPr/>
        </p:nvPicPr>
        <p:blipFill>
          <a:blip r:embed="rId3"/>
          <a:srcRect l="11288" t="5738" r="4630" b="22066"/>
          <a:stretch>
            <a:fillRect/>
          </a:stretch>
        </p:blipFill>
        <p:spPr>
          <a:xfrm>
            <a:off x="611187" y="368300"/>
            <a:ext cx="7921625" cy="5400675"/>
          </a:xfrm>
          <a:prstGeom prst="rect">
            <a:avLst/>
          </a:prstGeom>
        </p:spPr>
      </p:pic>
    </p:spTree>
    <p:extLst>
      <p:ext uri="{BB962C8B-B14F-4D97-AF65-F5344CB8AC3E}">
        <p14:creationId xmlns:p14="http://schemas.microsoft.com/office/powerpoint/2010/main" val="2945775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73AC38CD-E610-A05C-3E6B-54C2F980B28B}"/>
              </a:ext>
            </a:extLst>
          </p:cNvPr>
          <p:cNvSpPr>
            <a:spLocks noGrp="1"/>
          </p:cNvSpPr>
          <p:nvPr>
            <p:ph type="subTitle" idx="1"/>
          </p:nvPr>
        </p:nvSpPr>
        <p:spPr>
          <a:xfrm>
            <a:off x="900113" y="731520"/>
            <a:ext cx="2957783" cy="5309081"/>
          </a:xfrm>
        </p:spPr>
        <p:txBody>
          <a:bodyPr>
            <a:normAutofit/>
          </a:bodyPr>
          <a:lstStyle/>
          <a:p>
            <a:pPr>
              <a:spcBef>
                <a:spcPts val="0"/>
              </a:spcBef>
              <a:spcAft>
                <a:spcPts val="1200"/>
              </a:spcAft>
            </a:pPr>
            <a:r>
              <a:rPr lang="en-GB" sz="2500" b="1" dirty="0">
                <a:solidFill>
                  <a:srgbClr val="7E112B"/>
                </a:solidFill>
              </a:rPr>
              <a:t>Vinification</a:t>
            </a:r>
            <a:endParaRPr lang="en-GB" sz="2500" dirty="0"/>
          </a:p>
          <a:p>
            <a:pPr>
              <a:spcBef>
                <a:spcPts val="0"/>
              </a:spcBef>
              <a:spcAft>
                <a:spcPts val="1200"/>
              </a:spcAft>
            </a:pPr>
            <a:r>
              <a:rPr lang="en-GB" dirty="0"/>
              <a:t>Vinification of Cap Classique is not controlled, but whole bunch pressing is preferred and recommended. </a:t>
            </a:r>
          </a:p>
          <a:p>
            <a:pPr>
              <a:spcBef>
                <a:spcPts val="0"/>
              </a:spcBef>
              <a:spcAft>
                <a:spcPts val="1200"/>
              </a:spcAft>
            </a:pPr>
            <a:r>
              <a:rPr lang="en-GB" dirty="0"/>
              <a:t>The use of stainless steel and wooden barrels is permitted. </a:t>
            </a:r>
            <a:br>
              <a:rPr lang="en-GB" dirty="0"/>
            </a:br>
            <a:r>
              <a:rPr lang="en-GB" spc="-50" dirty="0"/>
              <a:t>As from June 2021, the legal minimum time on the lees is 12 months, </a:t>
            </a:r>
            <a:r>
              <a:rPr lang="en-GB" dirty="0"/>
              <a:t>but many producers allow their wines longer on the lees. </a:t>
            </a:r>
          </a:p>
          <a:p>
            <a:pPr>
              <a:spcBef>
                <a:spcPts val="0"/>
              </a:spcBef>
              <a:spcAft>
                <a:spcPts val="1200"/>
              </a:spcAft>
            </a:pPr>
            <a:r>
              <a:rPr lang="en-GB" dirty="0"/>
              <a:t>Other regulations for Cap Classique are that the bottle needs to be a minimum of three bars of pressure and that the same bottle as the wine was fermented in goes to market.</a:t>
            </a:r>
          </a:p>
          <a:p>
            <a:pPr>
              <a:spcBef>
                <a:spcPts val="0"/>
              </a:spcBef>
              <a:spcAft>
                <a:spcPts val="1200"/>
              </a:spcAft>
            </a:pPr>
            <a:endParaRPr lang="en-GB" dirty="0"/>
          </a:p>
        </p:txBody>
      </p:sp>
      <p:pic>
        <p:nvPicPr>
          <p:cNvPr id="10" name="Picture 9">
            <a:extLst>
              <a:ext uri="{FF2B5EF4-FFF2-40B4-BE49-F238E27FC236}">
                <a16:creationId xmlns:a16="http://schemas.microsoft.com/office/drawing/2014/main" xmlns="" id="{2A9695E3-EC30-E055-FAE2-ACAC7F4C37F0}"/>
              </a:ext>
            </a:extLst>
          </p:cNvPr>
          <p:cNvPicPr>
            <a:picLocks noChangeAspect="1"/>
          </p:cNvPicPr>
          <p:nvPr/>
        </p:nvPicPr>
        <p:blipFill>
          <a:blip r:embed="rId2"/>
          <a:srcRect l="-4843" t="-11140" r="-8944" b="-7696"/>
          <a:stretch>
            <a:fillRect/>
          </a:stretch>
        </p:blipFill>
        <p:spPr>
          <a:xfrm>
            <a:off x="840827" y="5307724"/>
            <a:ext cx="1476393" cy="1492963"/>
          </a:xfrm>
          <a:prstGeom prst="rect">
            <a:avLst/>
          </a:prstGeom>
          <a:solidFill>
            <a:schemeClr val="bg1"/>
          </a:solidFill>
        </p:spPr>
      </p:pic>
      <p:pic>
        <p:nvPicPr>
          <p:cNvPr id="14" name="Picture 13">
            <a:extLst>
              <a:ext uri="{FF2B5EF4-FFF2-40B4-BE49-F238E27FC236}">
                <a16:creationId xmlns:a16="http://schemas.microsoft.com/office/drawing/2014/main" xmlns="" id="{DD21989B-C41E-7466-E745-73B2E954E3DA}"/>
              </a:ext>
            </a:extLst>
          </p:cNvPr>
          <p:cNvPicPr>
            <a:picLocks noChangeAspect="1"/>
          </p:cNvPicPr>
          <p:nvPr/>
        </p:nvPicPr>
        <p:blipFill>
          <a:blip r:embed="rId3"/>
          <a:srcRect l="29130" r="15311"/>
          <a:stretch>
            <a:fillRect/>
          </a:stretch>
        </p:blipFill>
        <p:spPr>
          <a:xfrm>
            <a:off x="4032068" y="368299"/>
            <a:ext cx="4500745" cy="5400675"/>
          </a:xfrm>
          <a:prstGeom prst="rect">
            <a:avLst/>
          </a:prstGeom>
        </p:spPr>
      </p:pic>
    </p:spTree>
    <p:extLst>
      <p:ext uri="{BB962C8B-B14F-4D97-AF65-F5344CB8AC3E}">
        <p14:creationId xmlns:p14="http://schemas.microsoft.com/office/powerpoint/2010/main" val="1495330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xmlns="" id="{2ED73A00-1C75-CC04-FEAC-F1E96DC6923C}"/>
              </a:ext>
            </a:extLst>
          </p:cNvPr>
          <p:cNvPicPr>
            <a:picLocks noChangeAspect="1"/>
          </p:cNvPicPr>
          <p:nvPr/>
        </p:nvPicPr>
        <p:blipFill>
          <a:blip r:embed="rId3"/>
          <a:srcRect l="-4843" t="-11140" r="-8944" b="-7696"/>
          <a:stretch>
            <a:fillRect/>
          </a:stretch>
        </p:blipFill>
        <p:spPr>
          <a:xfrm>
            <a:off x="840827" y="5307724"/>
            <a:ext cx="1476393" cy="1492963"/>
          </a:xfrm>
          <a:prstGeom prst="rect">
            <a:avLst/>
          </a:prstGeom>
          <a:solidFill>
            <a:schemeClr val="bg1"/>
          </a:solidFill>
        </p:spPr>
      </p:pic>
      <p:sp>
        <p:nvSpPr>
          <p:cNvPr id="9" name="Subtitle 2">
            <a:extLst>
              <a:ext uri="{FF2B5EF4-FFF2-40B4-BE49-F238E27FC236}">
                <a16:creationId xmlns:a16="http://schemas.microsoft.com/office/drawing/2014/main" xmlns="" id="{55C05460-7391-802C-6C6F-3E90257F4FC0}"/>
              </a:ext>
            </a:extLst>
          </p:cNvPr>
          <p:cNvSpPr>
            <a:spLocks noGrp="1"/>
          </p:cNvSpPr>
          <p:nvPr>
            <p:ph type="subTitle" idx="1"/>
          </p:nvPr>
        </p:nvSpPr>
        <p:spPr>
          <a:xfrm>
            <a:off x="900113" y="718277"/>
            <a:ext cx="7632700" cy="5076825"/>
          </a:xfrm>
        </p:spPr>
        <p:txBody>
          <a:bodyPr>
            <a:noAutofit/>
          </a:bodyPr>
          <a:lstStyle/>
          <a:p>
            <a:pPr>
              <a:spcBef>
                <a:spcPts val="0"/>
              </a:spcBef>
              <a:spcAft>
                <a:spcPts val="1200"/>
              </a:spcAft>
            </a:pPr>
            <a:r>
              <a:rPr lang="en-GB" sz="2500" b="1" dirty="0">
                <a:solidFill>
                  <a:srgbClr val="7E112B"/>
                </a:solidFill>
              </a:rPr>
              <a:t>Styles</a:t>
            </a:r>
          </a:p>
          <a:p>
            <a:pPr>
              <a:lnSpc>
                <a:spcPts val="2200"/>
              </a:lnSpc>
              <a:spcBef>
                <a:spcPts val="0"/>
              </a:spcBef>
              <a:spcAft>
                <a:spcPts val="1200"/>
              </a:spcAft>
            </a:pPr>
            <a:r>
              <a:rPr lang="en-GB" spc="-20" dirty="0"/>
              <a:t>Cap Classique could be vintage dated or non-vintage. (Vintage dated Cap Classique was not given a separate category, as a large proportion of the wines are bottled with a vintage date, regardless of the quality of the wine.) Vintage therefore is not a quality guarantee.</a:t>
            </a:r>
          </a:p>
          <a:p>
            <a:pPr>
              <a:lnSpc>
                <a:spcPts val="2200"/>
              </a:lnSpc>
              <a:spcBef>
                <a:spcPts val="0"/>
              </a:spcBef>
              <a:spcAft>
                <a:spcPts val="300"/>
              </a:spcAft>
            </a:pPr>
            <a:r>
              <a:rPr lang="en-GB" b="1" dirty="0">
                <a:solidFill>
                  <a:srgbClr val="7E112B"/>
                </a:solidFill>
              </a:rPr>
              <a:t>Different styles: </a:t>
            </a:r>
          </a:p>
          <a:p>
            <a:pPr lvl="1" algn="l">
              <a:lnSpc>
                <a:spcPts val="2200"/>
              </a:lnSpc>
              <a:spcBef>
                <a:spcPts val="0"/>
              </a:spcBef>
              <a:spcAft>
                <a:spcPts val="1200"/>
              </a:spcAft>
            </a:pPr>
            <a:r>
              <a:rPr lang="en-GB" sz="1500" b="1" dirty="0">
                <a:solidFill>
                  <a:srgbClr val="5C3719"/>
                </a:solidFill>
                <a:latin typeface="Avenir Next LT Pro Demi" panose="020B0504020202020204" pitchFamily="34" charset="77"/>
              </a:rPr>
              <a:t>Blanc de Blancs </a:t>
            </a:r>
            <a:r>
              <a:rPr lang="en-GB" sz="1500" dirty="0">
                <a:solidFill>
                  <a:srgbClr val="5C3719"/>
                </a:solidFill>
                <a:latin typeface="Avenir Next LT Pro" panose="020B0504020202020204" pitchFamily="34" charset="77"/>
              </a:rPr>
              <a:t>is made only from white grapes. </a:t>
            </a:r>
            <a:br>
              <a:rPr lang="en-GB" sz="1500" dirty="0">
                <a:solidFill>
                  <a:srgbClr val="5C3719"/>
                </a:solidFill>
                <a:latin typeface="Avenir Next LT Pro" panose="020B0504020202020204" pitchFamily="34" charset="77"/>
              </a:rPr>
            </a:br>
            <a:r>
              <a:rPr lang="en-GB" sz="1500" b="1" dirty="0">
                <a:solidFill>
                  <a:srgbClr val="5C3719"/>
                </a:solidFill>
                <a:latin typeface="Avenir Next LT Pro Demi" panose="020B0504020202020204" pitchFamily="34" charset="77"/>
              </a:rPr>
              <a:t>Blanc de Noir </a:t>
            </a:r>
            <a:r>
              <a:rPr lang="en-GB" sz="1500" dirty="0">
                <a:solidFill>
                  <a:srgbClr val="5C3719"/>
                </a:solidFill>
                <a:latin typeface="Avenir Next LT Pro" panose="020B0504020202020204" pitchFamily="34" charset="77"/>
              </a:rPr>
              <a:t>is made only from red grapes. </a:t>
            </a:r>
            <a:br>
              <a:rPr lang="en-GB" sz="1500" dirty="0">
                <a:solidFill>
                  <a:srgbClr val="5C3719"/>
                </a:solidFill>
                <a:latin typeface="Avenir Next LT Pro" panose="020B0504020202020204" pitchFamily="34" charset="77"/>
              </a:rPr>
            </a:br>
            <a:r>
              <a:rPr lang="en-GB" sz="1500" b="1" dirty="0">
                <a:solidFill>
                  <a:srgbClr val="5C3719"/>
                </a:solidFill>
                <a:latin typeface="Avenir Next LT Pro Demi" panose="020B0504020202020204" pitchFamily="34" charset="77"/>
              </a:rPr>
              <a:t>Normal blends </a:t>
            </a:r>
            <a:r>
              <a:rPr lang="en-GB" sz="1500" dirty="0">
                <a:solidFill>
                  <a:srgbClr val="5C3719"/>
                </a:solidFill>
                <a:latin typeface="Avenir Next LT Pro" panose="020B0504020202020204" pitchFamily="34" charset="77"/>
              </a:rPr>
              <a:t>(white predominant or vice versa). </a:t>
            </a:r>
            <a:br>
              <a:rPr lang="en-GB" sz="1500" dirty="0">
                <a:solidFill>
                  <a:srgbClr val="5C3719"/>
                </a:solidFill>
                <a:latin typeface="Avenir Next LT Pro" panose="020B0504020202020204" pitchFamily="34" charset="77"/>
              </a:rPr>
            </a:br>
            <a:r>
              <a:rPr lang="en-GB" sz="1500" b="1" dirty="0">
                <a:solidFill>
                  <a:srgbClr val="5C3719"/>
                </a:solidFill>
                <a:latin typeface="Avenir Next LT Pro Demi" panose="020B0504020202020204" pitchFamily="34" charset="77"/>
              </a:rPr>
              <a:t>Rosé</a:t>
            </a:r>
            <a:r>
              <a:rPr lang="en-GB" sz="1500" dirty="0">
                <a:solidFill>
                  <a:srgbClr val="5C3719"/>
                </a:solidFill>
                <a:latin typeface="Avenir Next LT Pro" panose="020B0504020202020204" pitchFamily="34" charset="77"/>
              </a:rPr>
              <a:t> also has its own category.</a:t>
            </a:r>
            <a:br>
              <a:rPr lang="en-GB" sz="1500" dirty="0">
                <a:solidFill>
                  <a:srgbClr val="5C3719"/>
                </a:solidFill>
                <a:latin typeface="Avenir Next LT Pro" panose="020B0504020202020204" pitchFamily="34" charset="77"/>
              </a:rPr>
            </a:br>
            <a:r>
              <a:rPr lang="en-GB" sz="1500" b="1" dirty="0">
                <a:solidFill>
                  <a:srgbClr val="5C3719"/>
                </a:solidFill>
                <a:latin typeface="Avenir Next LT Pro Demi" panose="020B0504020202020204" pitchFamily="34" charset="77"/>
              </a:rPr>
              <a:t>Prestige/Icon </a:t>
            </a:r>
            <a:r>
              <a:rPr lang="en-GB" sz="1500" dirty="0">
                <a:solidFill>
                  <a:srgbClr val="5C3719"/>
                </a:solidFill>
                <a:latin typeface="Avenir Next LT Pro" panose="020B0504020202020204" pitchFamily="34" charset="77"/>
              </a:rPr>
              <a:t>– Normally expressing extended lees contact time </a:t>
            </a:r>
            <a:br>
              <a:rPr lang="en-GB" sz="1500" dirty="0">
                <a:solidFill>
                  <a:srgbClr val="5C3719"/>
                </a:solidFill>
                <a:latin typeface="Avenir Next LT Pro" panose="020B0504020202020204" pitchFamily="34" charset="77"/>
              </a:rPr>
            </a:br>
            <a:r>
              <a:rPr lang="en-GB" sz="1500" dirty="0">
                <a:solidFill>
                  <a:srgbClr val="5C3719"/>
                </a:solidFill>
                <a:latin typeface="Avenir Next LT Pro" panose="020B0504020202020204" pitchFamily="34" charset="77"/>
              </a:rPr>
              <a:t>(three years +) indicating ultra-premium. </a:t>
            </a:r>
          </a:p>
          <a:p>
            <a:pPr>
              <a:lnSpc>
                <a:spcPts val="2200"/>
              </a:lnSpc>
              <a:spcBef>
                <a:spcPts val="0"/>
              </a:spcBef>
              <a:spcAft>
                <a:spcPts val="1200"/>
              </a:spcAft>
            </a:pPr>
            <a:r>
              <a:rPr lang="en-GB" dirty="0"/>
              <a:t>A big development is the so-called </a:t>
            </a:r>
            <a:r>
              <a:rPr lang="en-GB" b="1" dirty="0">
                <a:latin typeface="Avenir Next LT Pro Demi" panose="020B0504020202020204" pitchFamily="34" charset="77"/>
              </a:rPr>
              <a:t>Nectar</a:t>
            </a:r>
            <a:r>
              <a:rPr lang="en-GB" dirty="0"/>
              <a:t> category that originated from Demi-Sec. </a:t>
            </a:r>
            <a:br>
              <a:rPr lang="en-GB" dirty="0"/>
            </a:br>
            <a:r>
              <a:rPr lang="en-GB" dirty="0"/>
              <a:t>This category ranges from 20g/l to 40g/l and the reference on the label is Nectar </a:t>
            </a:r>
            <a:br>
              <a:rPr lang="en-GB" dirty="0"/>
            </a:br>
            <a:r>
              <a:rPr lang="en-GB" dirty="0"/>
              <a:t>(no prescribed sugar reference). Demi-Sec still adheres to the OIV regulation. </a:t>
            </a:r>
          </a:p>
          <a:p>
            <a:pPr>
              <a:spcBef>
                <a:spcPts val="0"/>
              </a:spcBef>
              <a:spcAft>
                <a:spcPts val="1200"/>
              </a:spcAft>
            </a:pPr>
            <a:endParaRPr lang="en-GB" dirty="0"/>
          </a:p>
        </p:txBody>
      </p:sp>
    </p:spTree>
    <p:extLst>
      <p:ext uri="{BB962C8B-B14F-4D97-AF65-F5344CB8AC3E}">
        <p14:creationId xmlns:p14="http://schemas.microsoft.com/office/powerpoint/2010/main" val="968829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xmlns="" id="{D4B9D310-A4FC-4EEA-46EA-80501138A952}"/>
              </a:ext>
            </a:extLst>
          </p:cNvPr>
          <p:cNvSpPr>
            <a:spLocks noGrp="1"/>
          </p:cNvSpPr>
          <p:nvPr>
            <p:ph type="subTitle" idx="1"/>
          </p:nvPr>
        </p:nvSpPr>
        <p:spPr>
          <a:xfrm>
            <a:off x="5453154" y="1109504"/>
            <a:ext cx="1811556" cy="5560082"/>
          </a:xfrm>
        </p:spPr>
        <p:txBody>
          <a:bodyPr>
            <a:noAutofit/>
          </a:bodyPr>
          <a:lstStyle/>
          <a:p>
            <a:pPr>
              <a:spcAft>
                <a:spcPts val="1500"/>
              </a:spcAft>
            </a:pPr>
            <a:r>
              <a:rPr lang="en-GB" sz="1800" b="1" dirty="0">
                <a:solidFill>
                  <a:srgbClr val="7E112B"/>
                </a:solidFill>
              </a:rPr>
              <a:t>Styles of  </a:t>
            </a:r>
            <a:br>
              <a:rPr lang="en-GB" sz="1800" b="1" dirty="0">
                <a:solidFill>
                  <a:srgbClr val="7E112B"/>
                </a:solidFill>
              </a:rPr>
            </a:br>
            <a:r>
              <a:rPr lang="en-GB" sz="1800" b="1" dirty="0">
                <a:solidFill>
                  <a:srgbClr val="7E112B"/>
                </a:solidFill>
              </a:rPr>
              <a:t>Sparkling Wine</a:t>
            </a:r>
          </a:p>
          <a:p>
            <a:pPr>
              <a:spcAft>
                <a:spcPts val="1500"/>
              </a:spcAft>
            </a:pPr>
            <a:endParaRPr lang="en-GB" sz="1800" b="1" dirty="0">
              <a:solidFill>
                <a:srgbClr val="7E112B"/>
              </a:solidFill>
            </a:endParaRPr>
          </a:p>
          <a:p>
            <a:pPr>
              <a:lnSpc>
                <a:spcPts val="2100"/>
              </a:lnSpc>
              <a:spcBef>
                <a:spcPts val="0"/>
              </a:spcBef>
              <a:spcAft>
                <a:spcPts val="1500"/>
              </a:spcAft>
            </a:pPr>
            <a:r>
              <a:rPr lang="en-GB" dirty="0"/>
              <a:t>Brut nature</a:t>
            </a:r>
          </a:p>
          <a:p>
            <a:pPr>
              <a:lnSpc>
                <a:spcPts val="2100"/>
              </a:lnSpc>
              <a:spcBef>
                <a:spcPts val="0"/>
              </a:spcBef>
              <a:spcAft>
                <a:spcPts val="1500"/>
              </a:spcAft>
            </a:pPr>
            <a:r>
              <a:rPr lang="en-GB" dirty="0"/>
              <a:t>Extra brut</a:t>
            </a:r>
          </a:p>
          <a:p>
            <a:pPr>
              <a:lnSpc>
                <a:spcPts val="2100"/>
              </a:lnSpc>
              <a:spcBef>
                <a:spcPts val="0"/>
              </a:spcBef>
              <a:spcAft>
                <a:spcPts val="1500"/>
              </a:spcAft>
            </a:pPr>
            <a:r>
              <a:rPr lang="en-GB" dirty="0"/>
              <a:t>Brut</a:t>
            </a:r>
          </a:p>
          <a:p>
            <a:pPr>
              <a:lnSpc>
                <a:spcPts val="2100"/>
              </a:lnSpc>
              <a:spcBef>
                <a:spcPts val="0"/>
              </a:spcBef>
              <a:spcAft>
                <a:spcPts val="1500"/>
              </a:spcAft>
            </a:pPr>
            <a:r>
              <a:rPr lang="en-GB" dirty="0"/>
              <a:t>Extra-dry</a:t>
            </a:r>
          </a:p>
          <a:p>
            <a:pPr>
              <a:lnSpc>
                <a:spcPts val="2100"/>
              </a:lnSpc>
              <a:spcBef>
                <a:spcPts val="0"/>
              </a:spcBef>
              <a:spcAft>
                <a:spcPts val="1500"/>
              </a:spcAft>
            </a:pPr>
            <a:r>
              <a:rPr lang="en-GB" dirty="0"/>
              <a:t>Dry (Sec)</a:t>
            </a:r>
          </a:p>
          <a:p>
            <a:pPr>
              <a:lnSpc>
                <a:spcPts val="2100"/>
              </a:lnSpc>
              <a:spcBef>
                <a:spcPts val="0"/>
              </a:spcBef>
              <a:spcAft>
                <a:spcPts val="1500"/>
              </a:spcAft>
            </a:pPr>
            <a:r>
              <a:rPr lang="en-GB" dirty="0"/>
              <a:t>Semi-sweet </a:t>
            </a:r>
            <a:br>
              <a:rPr lang="en-GB" dirty="0"/>
            </a:br>
            <a:r>
              <a:rPr lang="en-GB" dirty="0"/>
              <a:t>(Demi-sec)</a:t>
            </a:r>
          </a:p>
          <a:p>
            <a:pPr>
              <a:lnSpc>
                <a:spcPts val="2100"/>
              </a:lnSpc>
              <a:spcBef>
                <a:spcPts val="0"/>
              </a:spcBef>
              <a:spcAft>
                <a:spcPts val="1500"/>
              </a:spcAft>
            </a:pPr>
            <a:r>
              <a:rPr lang="en-GB" dirty="0"/>
              <a:t>Sweet (Doux)</a:t>
            </a:r>
          </a:p>
        </p:txBody>
      </p:sp>
      <p:sp>
        <p:nvSpPr>
          <p:cNvPr id="6" name="Subtitle 2">
            <a:extLst>
              <a:ext uri="{FF2B5EF4-FFF2-40B4-BE49-F238E27FC236}">
                <a16:creationId xmlns:a16="http://schemas.microsoft.com/office/drawing/2014/main" xmlns="" id="{CB242262-9A8B-472B-27A9-FC50D9859C95}"/>
              </a:ext>
            </a:extLst>
          </p:cNvPr>
          <p:cNvSpPr txBox="1">
            <a:spLocks/>
          </p:cNvSpPr>
          <p:nvPr/>
        </p:nvSpPr>
        <p:spPr>
          <a:xfrm>
            <a:off x="7387058" y="1109504"/>
            <a:ext cx="1243997" cy="5560082"/>
          </a:xfrm>
          <a:prstGeom prst="rect">
            <a:avLst/>
          </a:prstGeom>
        </p:spPr>
        <p:txBody>
          <a:bodyPr vert="horz" lIns="0" tIns="0" rIns="0" bIns="0" rtlCol="0">
            <a:noAutofit/>
          </a:bodyPr>
          <a:lstStyle>
            <a:lvl1pPr marL="0" indent="0" algn="l" defTabSz="457200" rtl="0" eaLnBrk="1" latinLnBrk="0" hangingPunct="1">
              <a:spcBef>
                <a:spcPct val="20000"/>
              </a:spcBef>
              <a:buFont typeface="Arial"/>
              <a:buNone/>
              <a:defRPr sz="1500" b="0" i="0" kern="1200">
                <a:solidFill>
                  <a:srgbClr val="5C3719"/>
                </a:solidFill>
                <a:latin typeface="Avenir Next LT Pro" panose="020B0504020202020204" pitchFamily="34" charset="77"/>
                <a:ea typeface="+mn-ea"/>
                <a:cs typeface="+mn-cs"/>
              </a:defRPr>
            </a:lvl1pPr>
            <a:lvl2pPr marL="457200" indent="0" algn="ctr" defTabSz="457200" rtl="0" eaLnBrk="1" latinLnBrk="0" hangingPunct="1">
              <a:spcBef>
                <a:spcPct val="20000"/>
              </a:spcBef>
              <a:buFont typeface="Arial"/>
              <a:buNone/>
              <a:defRPr sz="2800" kern="1200">
                <a:solidFill>
                  <a:schemeClr val="tx1">
                    <a:tint val="75000"/>
                  </a:schemeClr>
                </a:solidFill>
                <a:latin typeface="+mn-lt"/>
                <a:ea typeface="+mn-ea"/>
                <a:cs typeface="+mn-cs"/>
              </a:defRPr>
            </a:lvl2pPr>
            <a:lvl3pPr marL="914400" indent="0" algn="ctr" defTabSz="457200" rtl="0" eaLnBrk="1" latinLnBrk="0" hangingPunct="1">
              <a:spcBef>
                <a:spcPct val="20000"/>
              </a:spcBef>
              <a:buFont typeface="Arial"/>
              <a:buNone/>
              <a:defRPr sz="2400" kern="1200">
                <a:solidFill>
                  <a:schemeClr val="tx1">
                    <a:tint val="75000"/>
                  </a:schemeClr>
                </a:solidFill>
                <a:latin typeface="+mn-lt"/>
                <a:ea typeface="+mn-ea"/>
                <a:cs typeface="+mn-cs"/>
              </a:defRPr>
            </a:lvl3pPr>
            <a:lvl4pPr marL="1371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4pPr>
            <a:lvl5pPr marL="18288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pPr>
              <a:lnSpc>
                <a:spcPts val="2300"/>
              </a:lnSpc>
              <a:spcAft>
                <a:spcPts val="1500"/>
              </a:spcAft>
            </a:pPr>
            <a:r>
              <a:rPr lang="en-GB" sz="1800" b="1" dirty="0">
                <a:solidFill>
                  <a:srgbClr val="7E112B"/>
                </a:solidFill>
              </a:rPr>
              <a:t>Sugar </a:t>
            </a:r>
            <a:br>
              <a:rPr lang="en-GB" sz="1800" b="1" dirty="0">
                <a:solidFill>
                  <a:srgbClr val="7E112B"/>
                </a:solidFill>
              </a:rPr>
            </a:br>
            <a:r>
              <a:rPr lang="en-GB" sz="1800" b="1" dirty="0">
                <a:solidFill>
                  <a:srgbClr val="7E112B"/>
                </a:solidFill>
              </a:rPr>
              <a:t>(g/l)</a:t>
            </a:r>
          </a:p>
          <a:p>
            <a:pPr>
              <a:lnSpc>
                <a:spcPts val="2000"/>
              </a:lnSpc>
              <a:spcAft>
                <a:spcPts val="1500"/>
              </a:spcAft>
            </a:pPr>
            <a:endParaRPr lang="en-GB" b="1" dirty="0">
              <a:solidFill>
                <a:srgbClr val="7E112B"/>
              </a:solidFill>
            </a:endParaRPr>
          </a:p>
          <a:p>
            <a:pPr>
              <a:lnSpc>
                <a:spcPts val="2100"/>
              </a:lnSpc>
              <a:spcBef>
                <a:spcPts val="0"/>
              </a:spcBef>
              <a:spcAft>
                <a:spcPts val="1500"/>
              </a:spcAft>
            </a:pPr>
            <a:r>
              <a:rPr lang="en-GB" dirty="0"/>
              <a:t>&lt;3</a:t>
            </a:r>
          </a:p>
          <a:p>
            <a:pPr>
              <a:lnSpc>
                <a:spcPts val="2100"/>
              </a:lnSpc>
              <a:spcBef>
                <a:spcPts val="0"/>
              </a:spcBef>
              <a:spcAft>
                <a:spcPts val="1500"/>
              </a:spcAft>
            </a:pPr>
            <a:r>
              <a:rPr lang="en-GB" dirty="0"/>
              <a:t>&lt;6</a:t>
            </a:r>
          </a:p>
          <a:p>
            <a:pPr>
              <a:lnSpc>
                <a:spcPts val="2100"/>
              </a:lnSpc>
              <a:spcBef>
                <a:spcPts val="0"/>
              </a:spcBef>
              <a:spcAft>
                <a:spcPts val="1500"/>
              </a:spcAft>
            </a:pPr>
            <a:r>
              <a:rPr lang="en-GB" dirty="0"/>
              <a:t>&lt;12</a:t>
            </a:r>
          </a:p>
          <a:p>
            <a:pPr>
              <a:lnSpc>
                <a:spcPts val="2100"/>
              </a:lnSpc>
              <a:spcBef>
                <a:spcPts val="0"/>
              </a:spcBef>
              <a:spcAft>
                <a:spcPts val="1500"/>
              </a:spcAft>
            </a:pPr>
            <a:r>
              <a:rPr lang="en-GB" dirty="0"/>
              <a:t>&gt;12-&lt;17</a:t>
            </a:r>
          </a:p>
          <a:p>
            <a:pPr>
              <a:lnSpc>
                <a:spcPts val="2100"/>
              </a:lnSpc>
              <a:spcBef>
                <a:spcPts val="0"/>
              </a:spcBef>
              <a:spcAft>
                <a:spcPts val="1500"/>
              </a:spcAft>
            </a:pPr>
            <a:r>
              <a:rPr lang="en-GB" dirty="0"/>
              <a:t>&gt;17-&lt;32</a:t>
            </a:r>
          </a:p>
          <a:p>
            <a:pPr>
              <a:lnSpc>
                <a:spcPts val="2100"/>
              </a:lnSpc>
              <a:spcBef>
                <a:spcPts val="0"/>
              </a:spcBef>
              <a:spcAft>
                <a:spcPts val="1500"/>
              </a:spcAft>
            </a:pPr>
            <a:r>
              <a:rPr lang="en-GB" dirty="0"/>
              <a:t>&gt;32-&lt;5/0</a:t>
            </a:r>
          </a:p>
          <a:p>
            <a:pPr>
              <a:lnSpc>
                <a:spcPts val="2100"/>
              </a:lnSpc>
              <a:spcBef>
                <a:spcPts val="0"/>
              </a:spcBef>
              <a:spcAft>
                <a:spcPts val="1500"/>
              </a:spcAft>
            </a:pPr>
            <a:r>
              <a:rPr lang="en-GB" dirty="0"/>
              <a:t/>
            </a:r>
            <a:br>
              <a:rPr lang="en-GB" dirty="0"/>
            </a:br>
            <a:r>
              <a:rPr lang="en-GB" dirty="0"/>
              <a:t>&gt;50</a:t>
            </a:r>
          </a:p>
        </p:txBody>
      </p:sp>
      <p:grpSp>
        <p:nvGrpSpPr>
          <p:cNvPr id="23" name="Group 22">
            <a:extLst>
              <a:ext uri="{FF2B5EF4-FFF2-40B4-BE49-F238E27FC236}">
                <a16:creationId xmlns:a16="http://schemas.microsoft.com/office/drawing/2014/main" xmlns="" id="{EDB48328-BF01-2A12-8D12-C8084DE330EF}"/>
              </a:ext>
            </a:extLst>
          </p:cNvPr>
          <p:cNvGrpSpPr/>
          <p:nvPr/>
        </p:nvGrpSpPr>
        <p:grpSpPr>
          <a:xfrm>
            <a:off x="5103223" y="2724912"/>
            <a:ext cx="3429590" cy="3035524"/>
            <a:chOff x="611187" y="2722178"/>
            <a:chExt cx="3671887" cy="3058511"/>
          </a:xfrm>
        </p:grpSpPr>
        <p:cxnSp>
          <p:nvCxnSpPr>
            <p:cNvPr id="11" name="Straight Connector 10">
              <a:extLst>
                <a:ext uri="{FF2B5EF4-FFF2-40B4-BE49-F238E27FC236}">
                  <a16:creationId xmlns:a16="http://schemas.microsoft.com/office/drawing/2014/main" xmlns="" id="{77C01AC1-3617-DBCC-BB0F-2CC6495A600C}"/>
                </a:ext>
              </a:extLst>
            </p:cNvPr>
            <p:cNvCxnSpPr/>
            <p:nvPr/>
          </p:nvCxnSpPr>
          <p:spPr>
            <a:xfrm>
              <a:off x="611187" y="2722178"/>
              <a:ext cx="3671887" cy="0"/>
            </a:xfrm>
            <a:prstGeom prst="line">
              <a:avLst/>
            </a:prstGeom>
            <a:ln w="12700">
              <a:solidFill>
                <a:srgbClr val="FFCB27"/>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xmlns="" id="{A425735B-D6F8-81A2-383B-273032E1D60C}"/>
                </a:ext>
              </a:extLst>
            </p:cNvPr>
            <p:cNvCxnSpPr/>
            <p:nvPr/>
          </p:nvCxnSpPr>
          <p:spPr>
            <a:xfrm>
              <a:off x="611187" y="3218310"/>
              <a:ext cx="3671887" cy="0"/>
            </a:xfrm>
            <a:prstGeom prst="line">
              <a:avLst/>
            </a:prstGeom>
            <a:ln w="12700">
              <a:solidFill>
                <a:srgbClr val="FFCB27"/>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xmlns="" id="{0FE29590-E28B-9378-8686-3B7342E59277}"/>
                </a:ext>
              </a:extLst>
            </p:cNvPr>
            <p:cNvCxnSpPr/>
            <p:nvPr/>
          </p:nvCxnSpPr>
          <p:spPr>
            <a:xfrm>
              <a:off x="611187" y="3638564"/>
              <a:ext cx="3671887" cy="0"/>
            </a:xfrm>
            <a:prstGeom prst="line">
              <a:avLst/>
            </a:prstGeom>
            <a:ln w="12700">
              <a:solidFill>
                <a:srgbClr val="FFCB27"/>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xmlns="" id="{8527A23C-8D64-D304-D151-6C2081EBD0C3}"/>
                </a:ext>
              </a:extLst>
            </p:cNvPr>
            <p:cNvCxnSpPr/>
            <p:nvPr/>
          </p:nvCxnSpPr>
          <p:spPr>
            <a:xfrm>
              <a:off x="611187" y="4134696"/>
              <a:ext cx="3671887" cy="0"/>
            </a:xfrm>
            <a:prstGeom prst="line">
              <a:avLst/>
            </a:prstGeom>
            <a:ln w="12700">
              <a:solidFill>
                <a:srgbClr val="FFCB27"/>
              </a:solidFill>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xmlns="" id="{DB6DDED8-16C3-7A43-7DC1-60539E75316F}"/>
                </a:ext>
              </a:extLst>
            </p:cNvPr>
            <p:cNvCxnSpPr/>
            <p:nvPr/>
          </p:nvCxnSpPr>
          <p:spPr>
            <a:xfrm>
              <a:off x="611187" y="5284557"/>
              <a:ext cx="3671887" cy="0"/>
            </a:xfrm>
            <a:prstGeom prst="line">
              <a:avLst/>
            </a:prstGeom>
            <a:ln w="12700">
              <a:solidFill>
                <a:srgbClr val="FFCB27"/>
              </a:solidFill>
            </a:ln>
            <a:effectLst/>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xmlns="" id="{8966FF12-B94F-8053-1ABB-028CD7416ACC}"/>
                </a:ext>
              </a:extLst>
            </p:cNvPr>
            <p:cNvCxnSpPr/>
            <p:nvPr/>
          </p:nvCxnSpPr>
          <p:spPr>
            <a:xfrm>
              <a:off x="611187" y="5780689"/>
              <a:ext cx="3671887" cy="0"/>
            </a:xfrm>
            <a:prstGeom prst="line">
              <a:avLst/>
            </a:prstGeom>
            <a:ln w="12700">
              <a:solidFill>
                <a:srgbClr val="FFCB27"/>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xmlns="" id="{A76C6880-DCA1-24E6-5931-B36FC23A4D03}"/>
                </a:ext>
              </a:extLst>
            </p:cNvPr>
            <p:cNvCxnSpPr/>
            <p:nvPr/>
          </p:nvCxnSpPr>
          <p:spPr>
            <a:xfrm>
              <a:off x="611187" y="4558219"/>
              <a:ext cx="3671887" cy="0"/>
            </a:xfrm>
            <a:prstGeom prst="line">
              <a:avLst/>
            </a:prstGeom>
            <a:ln w="12700">
              <a:solidFill>
                <a:srgbClr val="FFCB27"/>
              </a:solidFill>
            </a:ln>
            <a:effectLst/>
          </p:spPr>
          <p:style>
            <a:lnRef idx="2">
              <a:schemeClr val="accent1"/>
            </a:lnRef>
            <a:fillRef idx="0">
              <a:schemeClr val="accent1"/>
            </a:fillRef>
            <a:effectRef idx="1">
              <a:schemeClr val="accent1"/>
            </a:effectRef>
            <a:fontRef idx="minor">
              <a:schemeClr val="tx1"/>
            </a:fontRef>
          </p:style>
        </p:cxnSp>
      </p:grpSp>
      <p:pic>
        <p:nvPicPr>
          <p:cNvPr id="25" name="Picture 24" descr="A group of people clinking wine glasses&#10;&#10;AI-generated content may be incorrect.">
            <a:extLst>
              <a:ext uri="{FF2B5EF4-FFF2-40B4-BE49-F238E27FC236}">
                <a16:creationId xmlns:a16="http://schemas.microsoft.com/office/drawing/2014/main" xmlns="" id="{A4C02780-B1CB-1EF7-B2E6-070434175E73}"/>
              </a:ext>
            </a:extLst>
          </p:cNvPr>
          <p:cNvPicPr>
            <a:picLocks noChangeAspect="1"/>
          </p:cNvPicPr>
          <p:nvPr/>
        </p:nvPicPr>
        <p:blipFill>
          <a:blip r:embed="rId3"/>
          <a:srcRect l="29496" r="18121" b="5632"/>
          <a:stretch>
            <a:fillRect/>
          </a:stretch>
        </p:blipFill>
        <p:spPr>
          <a:xfrm>
            <a:off x="611188" y="368300"/>
            <a:ext cx="4500743" cy="5400675"/>
          </a:xfrm>
          <a:prstGeom prst="rect">
            <a:avLst/>
          </a:prstGeom>
        </p:spPr>
      </p:pic>
    </p:spTree>
    <p:extLst>
      <p:ext uri="{BB962C8B-B14F-4D97-AF65-F5344CB8AC3E}">
        <p14:creationId xmlns:p14="http://schemas.microsoft.com/office/powerpoint/2010/main" val="3272892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5.jpg"/>
          <p:cNvPicPr>
            <a:picLocks noChangeAspect="1"/>
          </p:cNvPicPr>
          <p:nvPr/>
        </p:nvPicPr>
        <p:blipFill>
          <a:blip r:embed="rId3" cstate="screen">
            <a:extLst>
              <a:ext uri="{28A0092B-C50C-407E-A947-70E740481C1C}">
                <a14:useLocalDpi xmlns:a14="http://schemas.microsoft.com/office/drawing/2010/main"/>
              </a:ext>
            </a:extLst>
          </a:blip>
          <a:srcRect l="7720" t="14107" r="5635" b="714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25473702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extLst>
              <a:ext uri="{28A0092B-C50C-407E-A947-70E740481C1C}">
                <a14:useLocalDpi xmlns:a14="http://schemas.microsoft.com/office/drawing/2010/main"/>
              </a:ext>
            </a:extLst>
          </a:blip>
          <a:srcRect l="1177" t="1910" r="1313" b="6162"/>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4807537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MCC7.jpg"/>
          <p:cNvPicPr>
            <a:picLocks noChangeAspect="1"/>
          </p:cNvPicPr>
          <p:nvPr/>
        </p:nvPicPr>
        <p:blipFill>
          <a:blip r:embed="rId3" cstate="screen">
            <a:extLst>
              <a:ext uri="{28A0092B-C50C-407E-A947-70E740481C1C}">
                <a14:useLocalDpi xmlns:a14="http://schemas.microsoft.com/office/drawing/2010/main"/>
              </a:ext>
            </a:extLst>
          </a:blip>
          <a:srcRect l="5105" t="10032" r="4913" b="818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630441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8.jpg"/>
          <p:cNvPicPr>
            <a:picLocks noChangeAspect="1"/>
          </p:cNvPicPr>
          <p:nvPr/>
        </p:nvPicPr>
        <p:blipFill rotWithShape="1">
          <a:blip r:embed="rId3" cstate="screen">
            <a:extLst>
              <a:ext uri="{28A0092B-C50C-407E-A947-70E740481C1C}">
                <a14:useLocalDpi xmlns:a14="http://schemas.microsoft.com/office/drawing/2010/main"/>
              </a:ext>
            </a:extLst>
          </a:blip>
          <a:srcRect t="2623" b="3158"/>
          <a:stretch>
            <a:fillRect/>
          </a:stretch>
        </p:blipFill>
        <p:spPr>
          <a:xfrm>
            <a:off x="611188" y="369418"/>
            <a:ext cx="7921626" cy="5399557"/>
          </a:xfrm>
          <a:prstGeom prst="rect">
            <a:avLst/>
          </a:prstGeom>
        </p:spPr>
      </p:pic>
    </p:spTree>
    <p:extLst>
      <p:ext uri="{BB962C8B-B14F-4D97-AF65-F5344CB8AC3E}">
        <p14:creationId xmlns:p14="http://schemas.microsoft.com/office/powerpoint/2010/main" val="9815892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6E27897C-E8C1-FB2D-D583-28F6603576EA}"/>
              </a:ext>
            </a:extLst>
          </p:cNvPr>
          <p:cNvPicPr>
            <a:picLocks noChangeAspect="1"/>
          </p:cNvPicPr>
          <p:nvPr/>
        </p:nvPicPr>
        <p:blipFill>
          <a:blip r:embed="rId3"/>
          <a:srcRect l="475" r="475"/>
          <a:stretch/>
        </p:blipFill>
        <p:spPr>
          <a:xfrm>
            <a:off x="611189" y="326785"/>
            <a:ext cx="7984172" cy="5442190"/>
          </a:xfrm>
          <a:prstGeom prst="rect">
            <a:avLst/>
          </a:prstGeom>
        </p:spPr>
      </p:pic>
    </p:spTree>
    <p:extLst>
      <p:ext uri="{BB962C8B-B14F-4D97-AF65-F5344CB8AC3E}">
        <p14:creationId xmlns:p14="http://schemas.microsoft.com/office/powerpoint/2010/main" val="23256184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12.jpg"/>
          <p:cNvPicPr>
            <a:picLocks noChangeAspect="1"/>
          </p:cNvPicPr>
          <p:nvPr/>
        </p:nvPicPr>
        <p:blipFill>
          <a:blip r:embed="rId3" cstate="screen">
            <a:extLst>
              <a:ext uri="{28A0092B-C50C-407E-A947-70E740481C1C}">
                <a14:useLocalDpi xmlns:a14="http://schemas.microsoft.com/office/drawing/2010/main"/>
              </a:ext>
            </a:extLst>
          </a:blip>
          <a:srcRect l="5350" t="12010" r="5350" b="6825"/>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572458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176422" y="209496"/>
            <a:ext cx="6536545" cy="5668790"/>
          </a:xfrm>
          <a:prstGeom prst="rect">
            <a:avLst/>
          </a:prstGeom>
        </p:spPr>
      </p:pic>
      <p:pic>
        <p:nvPicPr>
          <p:cNvPr id="11" name="Picture 10">
            <a:extLst>
              <a:ext uri="{FF2B5EF4-FFF2-40B4-BE49-F238E27FC236}">
                <a16:creationId xmlns:a16="http://schemas.microsoft.com/office/drawing/2014/main" xmlns="" id="{A3BAD2B7-4E75-31E0-0DF4-5548191A69B9}"/>
              </a:ext>
            </a:extLst>
          </p:cNvPr>
          <p:cNvPicPr>
            <a:picLocks noChangeAspect="1"/>
          </p:cNvPicPr>
          <p:nvPr/>
        </p:nvPicPr>
        <p:blipFill>
          <a:blip r:embed="rId4"/>
          <a:srcRect l="-4843" t="-11140" r="-8944" b="-7696"/>
          <a:stretch>
            <a:fillRect/>
          </a:stretch>
        </p:blipFill>
        <p:spPr>
          <a:xfrm>
            <a:off x="840827" y="5307724"/>
            <a:ext cx="1476393" cy="1492963"/>
          </a:xfrm>
          <a:prstGeom prst="rect">
            <a:avLst/>
          </a:prstGeom>
          <a:solidFill>
            <a:schemeClr val="bg1"/>
          </a:solidFill>
        </p:spPr>
      </p:pic>
    </p:spTree>
    <p:extLst>
      <p:ext uri="{BB962C8B-B14F-4D97-AF65-F5344CB8AC3E}">
        <p14:creationId xmlns:p14="http://schemas.microsoft.com/office/powerpoint/2010/main" val="3442669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15.jpg"/>
          <p:cNvPicPr>
            <a:picLocks noChangeAspect="1"/>
          </p:cNvPicPr>
          <p:nvPr/>
        </p:nvPicPr>
        <p:blipFill rotWithShape="1">
          <a:blip r:embed="rId3" cstate="screen">
            <a:extLst>
              <a:ext uri="{28A0092B-C50C-407E-A947-70E740481C1C}">
                <a14:useLocalDpi xmlns:a14="http://schemas.microsoft.com/office/drawing/2010/main"/>
              </a:ext>
            </a:extLst>
          </a:blip>
          <a:srcRect l="1" r="2375" b="961"/>
          <a:stretch>
            <a:fillRect/>
          </a:stretch>
        </p:blipFill>
        <p:spPr>
          <a:xfrm>
            <a:off x="611188" y="368301"/>
            <a:ext cx="7921625" cy="4901124"/>
          </a:xfrm>
          <a:prstGeom prst="rect">
            <a:avLst/>
          </a:prstGeom>
        </p:spPr>
      </p:pic>
      <p:pic>
        <p:nvPicPr>
          <p:cNvPr id="7" name="Picture 6">
            <a:extLst>
              <a:ext uri="{FF2B5EF4-FFF2-40B4-BE49-F238E27FC236}">
                <a16:creationId xmlns:a16="http://schemas.microsoft.com/office/drawing/2014/main" xmlns="" id="{AC9471A1-D146-4DA1-CACF-53DEFF6FE11C}"/>
              </a:ext>
            </a:extLst>
          </p:cNvPr>
          <p:cNvPicPr>
            <a:picLocks noChangeAspect="1"/>
          </p:cNvPicPr>
          <p:nvPr/>
        </p:nvPicPr>
        <p:blipFill>
          <a:blip r:embed="rId4"/>
          <a:srcRect l="-4843" t="-11140" r="-8944" b="-7696"/>
          <a:stretch>
            <a:fillRect/>
          </a:stretch>
        </p:blipFill>
        <p:spPr>
          <a:xfrm>
            <a:off x="840827" y="5307724"/>
            <a:ext cx="1476393" cy="1492963"/>
          </a:xfrm>
          <a:prstGeom prst="rect">
            <a:avLst/>
          </a:prstGeom>
          <a:solidFill>
            <a:schemeClr val="bg1"/>
          </a:solidFill>
        </p:spPr>
      </p:pic>
    </p:spTree>
    <p:extLst>
      <p:ext uri="{BB962C8B-B14F-4D97-AF65-F5344CB8AC3E}">
        <p14:creationId xmlns:p14="http://schemas.microsoft.com/office/powerpoint/2010/main" val="105197643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17.jpg"/>
          <p:cNvPicPr>
            <a:picLocks noChangeAspect="1"/>
          </p:cNvPicPr>
          <p:nvPr/>
        </p:nvPicPr>
        <p:blipFill>
          <a:blip r:embed="rId3" cstate="screen">
            <a:extLst>
              <a:ext uri="{28A0092B-C50C-407E-A947-70E740481C1C}">
                <a14:useLocalDpi xmlns:a14="http://schemas.microsoft.com/office/drawing/2010/main"/>
              </a:ext>
            </a:extLst>
          </a:blip>
          <a:srcRect l="5207" t="8960" r="5119" b="9536"/>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4636753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19.jpg"/>
          <p:cNvPicPr>
            <a:picLocks noChangeAspect="1"/>
          </p:cNvPicPr>
          <p:nvPr/>
        </p:nvPicPr>
        <p:blipFill>
          <a:blip r:embed="rId3" cstate="screen">
            <a:extLst>
              <a:ext uri="{28A0092B-C50C-407E-A947-70E740481C1C}">
                <a14:useLocalDpi xmlns:a14="http://schemas.microsoft.com/office/drawing/2010/main"/>
              </a:ext>
            </a:extLst>
          </a:blip>
          <a:srcRect l="6685" t="8657" r="6670" b="1259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741943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13.jpg"/>
          <p:cNvPicPr>
            <a:picLocks noChangeAspect="1"/>
          </p:cNvPicPr>
          <p:nvPr/>
        </p:nvPicPr>
        <p:blipFill rotWithShape="1">
          <a:blip r:embed="rId3" cstate="screen">
            <a:extLst>
              <a:ext uri="{28A0092B-C50C-407E-A947-70E740481C1C}">
                <a14:useLocalDpi xmlns:a14="http://schemas.microsoft.com/office/drawing/2010/main"/>
              </a:ext>
            </a:extLst>
          </a:blip>
          <a:srcRect l="2559" t="6113" r="1421" b="4261"/>
          <a:stretch>
            <a:fillRect/>
          </a:stretch>
        </p:blipFill>
        <p:spPr>
          <a:xfrm>
            <a:off x="611188" y="368300"/>
            <a:ext cx="7921626" cy="5400675"/>
          </a:xfrm>
          <a:prstGeom prst="rect">
            <a:avLst/>
          </a:prstGeom>
        </p:spPr>
      </p:pic>
    </p:spTree>
    <p:extLst>
      <p:ext uri="{BB962C8B-B14F-4D97-AF65-F5344CB8AC3E}">
        <p14:creationId xmlns:p14="http://schemas.microsoft.com/office/powerpoint/2010/main" val="10507634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20.jpg"/>
          <p:cNvPicPr>
            <a:picLocks noChangeAspect="1"/>
          </p:cNvPicPr>
          <p:nvPr/>
        </p:nvPicPr>
        <p:blipFill rotWithShape="1">
          <a:blip r:embed="rId3" cstate="screen">
            <a:extLst>
              <a:ext uri="{28A0092B-C50C-407E-A947-70E740481C1C}">
                <a14:useLocalDpi xmlns:a14="http://schemas.microsoft.com/office/drawing/2010/main"/>
              </a:ext>
            </a:extLst>
          </a:blip>
          <a:srcRect l="5342" t="11524" r="1012" b="1032"/>
          <a:stretch>
            <a:fillRect/>
          </a:stretch>
        </p:blipFill>
        <p:spPr>
          <a:xfrm>
            <a:off x="611188" y="368300"/>
            <a:ext cx="7921626" cy="5400676"/>
          </a:xfrm>
          <a:prstGeom prst="rect">
            <a:avLst/>
          </a:prstGeom>
        </p:spPr>
      </p:pic>
    </p:spTree>
    <p:extLst>
      <p:ext uri="{BB962C8B-B14F-4D97-AF65-F5344CB8AC3E}">
        <p14:creationId xmlns:p14="http://schemas.microsoft.com/office/powerpoint/2010/main" val="32422440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CC food paring oysters.jpg"/>
          <p:cNvPicPr>
            <a:picLocks noChangeAspect="1"/>
          </p:cNvPicPr>
          <p:nvPr/>
        </p:nvPicPr>
        <p:blipFill>
          <a:blip r:embed="rId3" cstate="screen">
            <a:extLst>
              <a:ext uri="{28A0092B-C50C-407E-A947-70E740481C1C}">
                <a14:useLocalDpi xmlns:a14="http://schemas.microsoft.com/office/drawing/2010/main"/>
              </a:ext>
            </a:extLst>
          </a:blip>
          <a:srcRect l="6685" t="11041" r="6670" b="10211"/>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560979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CC food paring sweet.jpg"/>
          <p:cNvPicPr>
            <a:picLocks noChangeAspect="1"/>
          </p:cNvPicPr>
          <p:nvPr/>
        </p:nvPicPr>
        <p:blipFill rotWithShape="1">
          <a:blip r:embed="rId3" cstate="screen">
            <a:extLst>
              <a:ext uri="{28A0092B-C50C-407E-A947-70E740481C1C}">
                <a14:useLocalDpi xmlns:a14="http://schemas.microsoft.com/office/drawing/2010/main"/>
              </a:ext>
            </a:extLst>
          </a:blip>
          <a:srcRect b="6659"/>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1487463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CC23.jpg"/>
          <p:cNvPicPr>
            <a:picLocks noChangeAspect="1"/>
          </p:cNvPicPr>
          <p:nvPr/>
        </p:nvPicPr>
        <p:blipFill>
          <a:blip r:embed="rId3" cstate="screen">
            <a:extLst>
              <a:ext uri="{28A0092B-C50C-407E-A947-70E740481C1C}">
                <a14:useLocalDpi xmlns:a14="http://schemas.microsoft.com/office/drawing/2010/main"/>
              </a:ext>
            </a:extLst>
          </a:blip>
          <a:srcRect l="5138" t="6674" r="5122" b="11763"/>
          <a:stretch>
            <a:fillRect/>
          </a:stretch>
        </p:blipFill>
        <p:spPr>
          <a:xfrm>
            <a:off x="611188" y="368300"/>
            <a:ext cx="7921625" cy="5400675"/>
          </a:xfrm>
          <a:prstGeom prst="rect">
            <a:avLst/>
          </a:prstGeom>
        </p:spPr>
      </p:pic>
    </p:spTree>
    <p:extLst>
      <p:ext uri="{BB962C8B-B14F-4D97-AF65-F5344CB8AC3E}">
        <p14:creationId xmlns:p14="http://schemas.microsoft.com/office/powerpoint/2010/main" val="38172698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xmlns="" id="{6C9E5FF3-BF8C-35CC-267F-9DF8DD1BF314}"/>
              </a:ext>
            </a:extLst>
          </p:cNvPr>
          <p:cNvPicPr>
            <a:picLocks noChangeAspect="1"/>
          </p:cNvPicPr>
          <p:nvPr/>
        </p:nvPicPr>
        <p:blipFill>
          <a:blip r:embed="rId2"/>
          <a:srcRect/>
          <a:stretch/>
        </p:blipFill>
        <p:spPr>
          <a:xfrm>
            <a:off x="-2" y="-2"/>
            <a:ext cx="9144000" cy="6858000"/>
          </a:xfrm>
          <a:prstGeom prst="rect">
            <a:avLst/>
          </a:prstGeom>
        </p:spPr>
      </p:pic>
      <p:sp>
        <p:nvSpPr>
          <p:cNvPr id="3" name="object 20">
            <a:extLst>
              <a:ext uri="{FF2B5EF4-FFF2-40B4-BE49-F238E27FC236}">
                <a16:creationId xmlns:a16="http://schemas.microsoft.com/office/drawing/2014/main" xmlns="" id="{1ACC3694-589B-756B-37B2-A9A464FF23D8}"/>
              </a:ext>
            </a:extLst>
          </p:cNvPr>
          <p:cNvSpPr txBox="1"/>
          <p:nvPr/>
        </p:nvSpPr>
        <p:spPr>
          <a:xfrm>
            <a:off x="611188" y="2100431"/>
            <a:ext cx="7921625" cy="3144451"/>
          </a:xfrm>
          <a:prstGeom prst="rect">
            <a:avLst/>
          </a:prstGeom>
        </p:spPr>
        <p:txBody>
          <a:bodyPr vert="horz" wrap="square" lIns="0" tIns="15240" rIns="0" bIns="0" rtlCol="0">
            <a:spAutoFit/>
          </a:bodyPr>
          <a:lstStyle/>
          <a:p>
            <a:pPr algn="ctr">
              <a:lnSpc>
                <a:spcPct val="100000"/>
              </a:lnSpc>
              <a:spcBef>
                <a:spcPts val="120"/>
              </a:spcBef>
            </a:pPr>
            <a:r>
              <a:rPr lang="en-US" sz="3000" b="1" spc="-65" dirty="0">
                <a:solidFill>
                  <a:srgbClr val="FFFFFF"/>
                </a:solidFill>
                <a:latin typeface="Avenir Next LT Pro Demi" panose="020B0504020202020204" pitchFamily="34" charset="77"/>
                <a:cs typeface="Segoe UI"/>
              </a:rPr>
              <a:t>“Cap Classique is one of the fastest </a:t>
            </a:r>
            <a:br>
              <a:rPr lang="en-US" sz="3000" b="1" spc="-65" dirty="0">
                <a:solidFill>
                  <a:srgbClr val="FFFFFF"/>
                </a:solidFill>
                <a:latin typeface="Avenir Next LT Pro Demi" panose="020B0504020202020204" pitchFamily="34" charset="77"/>
                <a:cs typeface="Segoe UI"/>
              </a:rPr>
            </a:br>
            <a:r>
              <a:rPr lang="en-US" sz="3000" b="1" spc="-65" dirty="0">
                <a:solidFill>
                  <a:srgbClr val="FFFFFF"/>
                </a:solidFill>
                <a:latin typeface="Avenir Next LT Pro Demi" panose="020B0504020202020204" pitchFamily="34" charset="77"/>
                <a:cs typeface="Segoe UI"/>
              </a:rPr>
              <a:t>growing categories in South African wine, </a:t>
            </a:r>
            <a:br>
              <a:rPr lang="en-US" sz="3000" b="1" spc="-65" dirty="0">
                <a:solidFill>
                  <a:srgbClr val="FFFFFF"/>
                </a:solidFill>
                <a:latin typeface="Avenir Next LT Pro Demi" panose="020B0504020202020204" pitchFamily="34" charset="77"/>
                <a:cs typeface="Segoe UI"/>
              </a:rPr>
            </a:br>
            <a:r>
              <a:rPr lang="en-US" sz="3000" b="1" spc="-65" dirty="0">
                <a:solidFill>
                  <a:srgbClr val="FFFFFF"/>
                </a:solidFill>
                <a:latin typeface="Avenir Next LT Pro Demi" panose="020B0504020202020204" pitchFamily="34" charset="77"/>
                <a:cs typeface="Segoe UI"/>
              </a:rPr>
              <a:t>and certainly the most exciting!”</a:t>
            </a:r>
          </a:p>
          <a:p>
            <a:pPr algn="ctr">
              <a:lnSpc>
                <a:spcPct val="100000"/>
              </a:lnSpc>
              <a:spcBef>
                <a:spcPts val="120"/>
              </a:spcBef>
            </a:pPr>
            <a:endParaRPr lang="en-US" sz="3000" b="1" spc="-65" dirty="0">
              <a:solidFill>
                <a:srgbClr val="FFFFFF"/>
              </a:solidFill>
              <a:latin typeface="Avenir Next LT Pro Demi" panose="020B0504020202020204" pitchFamily="34" charset="77"/>
              <a:cs typeface="Segoe UI"/>
            </a:endParaRPr>
          </a:p>
          <a:p>
            <a:pPr algn="ctr">
              <a:lnSpc>
                <a:spcPct val="100000"/>
              </a:lnSpc>
              <a:spcBef>
                <a:spcPts val="120"/>
              </a:spcBef>
            </a:pPr>
            <a:r>
              <a:rPr lang="en-US" sz="2000" spc="-65" dirty="0">
                <a:solidFill>
                  <a:srgbClr val="FFFFFF"/>
                </a:solidFill>
                <a:latin typeface="Avenir Next LT Pro" panose="020B0504020202020204" pitchFamily="34" charset="77"/>
                <a:cs typeface="Segoe UI"/>
              </a:rPr>
              <a:t>– Pieter Ferreira, </a:t>
            </a:r>
            <a:r>
              <a:rPr lang="en-US" sz="2000" spc="-65" dirty="0" smtClean="0">
                <a:solidFill>
                  <a:srgbClr val="FFFFFF"/>
                </a:solidFill>
                <a:latin typeface="Avenir Next LT Pro" panose="020B0504020202020204" pitchFamily="34" charset="77"/>
                <a:cs typeface="Segoe UI"/>
              </a:rPr>
              <a:t>owner/cellarmaster at Pieter Ferreira Wines and chairman of the </a:t>
            </a:r>
            <a:r>
              <a:rPr lang="en-US" sz="2000" spc="-65" dirty="0">
                <a:solidFill>
                  <a:srgbClr val="FFFFFF"/>
                </a:solidFill>
                <a:latin typeface="Avenir Next LT Pro" panose="020B0504020202020204" pitchFamily="34" charset="77"/>
                <a:cs typeface="Segoe UI"/>
              </a:rPr>
              <a:t>Cap Classique </a:t>
            </a:r>
            <a:r>
              <a:rPr lang="en-US" sz="2000" spc="-65" dirty="0" smtClean="0">
                <a:solidFill>
                  <a:srgbClr val="FFFFFF"/>
                </a:solidFill>
                <a:latin typeface="Avenir Next LT Pro" panose="020B0504020202020204" pitchFamily="34" charset="77"/>
                <a:cs typeface="Segoe UI"/>
              </a:rPr>
              <a:t>Producers’ </a:t>
            </a:r>
            <a:r>
              <a:rPr lang="en-US" sz="2000" spc="-65" dirty="0" smtClean="0">
                <a:solidFill>
                  <a:srgbClr val="FFFFFF"/>
                </a:solidFill>
                <a:latin typeface="Avenir Next LT Pro" panose="020B0504020202020204" pitchFamily="34" charset="77"/>
                <a:cs typeface="Segoe UI"/>
              </a:rPr>
              <a:t>Association</a:t>
            </a:r>
          </a:p>
          <a:p>
            <a:pPr algn="ctr">
              <a:spcBef>
                <a:spcPts val="120"/>
              </a:spcBef>
            </a:pPr>
            <a:endParaRPr lang="en-US" sz="2000" dirty="0" smtClean="0"/>
          </a:p>
          <a:p>
            <a:pPr algn="ctr">
              <a:spcBef>
                <a:spcPts val="120"/>
              </a:spcBef>
            </a:pPr>
            <a:endParaRPr sz="2000" dirty="0">
              <a:latin typeface="Avenir Next LT Pro" panose="020B0504020202020204" pitchFamily="34" charset="77"/>
              <a:cs typeface="Segoe UI"/>
            </a:endParaRPr>
          </a:p>
        </p:txBody>
      </p:sp>
    </p:spTree>
    <p:extLst>
      <p:ext uri="{BB962C8B-B14F-4D97-AF65-F5344CB8AC3E}">
        <p14:creationId xmlns:p14="http://schemas.microsoft.com/office/powerpoint/2010/main" val="17239727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xmlns="" id="{1BE84704-A50E-5487-F7BD-E16CB72EF886}"/>
              </a:ext>
            </a:extLst>
          </p:cNvPr>
          <p:cNvPicPr>
            <a:picLocks noChangeAspect="1"/>
          </p:cNvPicPr>
          <p:nvPr/>
        </p:nvPicPr>
        <p:blipFill>
          <a:blip r:embed="rId3"/>
          <a:srcRect/>
          <a:stretch/>
        </p:blipFill>
        <p:spPr>
          <a:xfrm>
            <a:off x="-2" y="-2"/>
            <a:ext cx="9144000" cy="6858000"/>
          </a:xfrm>
          <a:prstGeom prst="rect">
            <a:avLst/>
          </a:prstGeom>
        </p:spPr>
      </p:pic>
      <p:sp>
        <p:nvSpPr>
          <p:cNvPr id="5" name="object 20">
            <a:extLst>
              <a:ext uri="{FF2B5EF4-FFF2-40B4-BE49-F238E27FC236}">
                <a16:creationId xmlns:a16="http://schemas.microsoft.com/office/drawing/2014/main" xmlns="" id="{77DFABF0-92BF-44A1-A465-A2C7B3C42D8A}"/>
              </a:ext>
            </a:extLst>
          </p:cNvPr>
          <p:cNvSpPr txBox="1"/>
          <p:nvPr/>
        </p:nvSpPr>
        <p:spPr>
          <a:xfrm>
            <a:off x="22860" y="4915057"/>
            <a:ext cx="9121140" cy="784830"/>
          </a:xfrm>
          <a:prstGeom prst="rect">
            <a:avLst/>
          </a:prstGeom>
        </p:spPr>
        <p:txBody>
          <a:bodyPr vert="horz" wrap="square" lIns="0" tIns="15240" rIns="0" bIns="0" rtlCol="0">
            <a:spAutoFit/>
          </a:bodyPr>
          <a:lstStyle/>
          <a:p>
            <a:pPr algn="ctr">
              <a:lnSpc>
                <a:spcPct val="100000"/>
              </a:lnSpc>
              <a:spcBef>
                <a:spcPts val="120"/>
              </a:spcBef>
            </a:pPr>
            <a:r>
              <a:rPr lang="en-US" sz="5000" b="1" spc="-65" dirty="0">
                <a:solidFill>
                  <a:srgbClr val="FFFFFF"/>
                </a:solidFill>
                <a:latin typeface="Avenir Next LT Pro" panose="020B0504020202020204" pitchFamily="34" charset="77"/>
                <a:cs typeface="Segoe UI"/>
              </a:rPr>
              <a:t>The end</a:t>
            </a:r>
            <a:endParaRPr sz="5000" b="1" dirty="0">
              <a:latin typeface="Avenir Next LT Pro" panose="020B0504020202020204" pitchFamily="34" charset="77"/>
              <a:cs typeface="Segoe UI"/>
            </a:endParaRPr>
          </a:p>
        </p:txBody>
      </p:sp>
    </p:spTree>
    <p:extLst>
      <p:ext uri="{BB962C8B-B14F-4D97-AF65-F5344CB8AC3E}">
        <p14:creationId xmlns:p14="http://schemas.microsoft.com/office/powerpoint/2010/main" val="34163521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11075</TotalTime>
  <Words>1086</Words>
  <Application>Microsoft Office PowerPoint</Application>
  <PresentationFormat>On-screen Show (4:3)</PresentationFormat>
  <Paragraphs>86</Paragraphs>
  <Slides>30</Slides>
  <Notes>28</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private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WOSA</dc:creator>
  <cp:lastModifiedBy>Lindsaye</cp:lastModifiedBy>
  <cp:revision>300</cp:revision>
  <cp:lastPrinted>2016-05-23T10:12:21Z</cp:lastPrinted>
  <dcterms:created xsi:type="dcterms:W3CDTF">2013-06-26T13:00:34Z</dcterms:created>
  <dcterms:modified xsi:type="dcterms:W3CDTF">2026-07-31T06:31:11Z</dcterms:modified>
</cp:coreProperties>
</file>